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62" r:id="rId5"/>
    <p:sldId id="263" r:id="rId6"/>
    <p:sldId id="276" r:id="rId7"/>
    <p:sldId id="283" r:id="rId8"/>
    <p:sldId id="280" r:id="rId9"/>
    <p:sldId id="281" r:id="rId10"/>
    <p:sldId id="298" r:id="rId11"/>
    <p:sldId id="299" r:id="rId12"/>
    <p:sldId id="268" r:id="rId13"/>
    <p:sldId id="296" r:id="rId14"/>
    <p:sldId id="300" r:id="rId15"/>
    <p:sldId id="269" r:id="rId16"/>
    <p:sldId id="271" r:id="rId17"/>
    <p:sldId id="282" r:id="rId18"/>
    <p:sldId id="266" r:id="rId19"/>
    <p:sldId id="270" r:id="rId20"/>
    <p:sldId id="285" r:id="rId21"/>
    <p:sldId id="267" r:id="rId22"/>
    <p:sldId id="295" r:id="rId23"/>
    <p:sldId id="309" r:id="rId24"/>
    <p:sldId id="272" r:id="rId25"/>
    <p:sldId id="273" r:id="rId26"/>
    <p:sldId id="274" r:id="rId27"/>
    <p:sldId id="275" r:id="rId28"/>
    <p:sldId id="277" r:id="rId29"/>
    <p:sldId id="303" r:id="rId30"/>
    <p:sldId id="304" r:id="rId31"/>
    <p:sldId id="305" r:id="rId32"/>
    <p:sldId id="284" r:id="rId33"/>
    <p:sldId id="306" r:id="rId34"/>
    <p:sldId id="308" r:id="rId35"/>
    <p:sldId id="279" r:id="rId36"/>
    <p:sldId id="278" r:id="rId37"/>
    <p:sldId id="312" r:id="rId38"/>
    <p:sldId id="310" r:id="rId39"/>
    <p:sldId id="311" r:id="rId40"/>
    <p:sldId id="286" r:id="rId41"/>
    <p:sldId id="287" r:id="rId42"/>
    <p:sldId id="288" r:id="rId43"/>
    <p:sldId id="289" r:id="rId44"/>
    <p:sldId id="290" r:id="rId45"/>
    <p:sldId id="294" r:id="rId46"/>
    <p:sldId id="292" r:id="rId47"/>
    <p:sldId id="301" r:id="rId48"/>
    <p:sldId id="302" r:id="rId49"/>
    <p:sldId id="260" r:id="rId50"/>
  </p:sldIdLst>
  <p:sldSz cx="18288000" cy="10287000"/>
  <p:notesSz cx="6858000" cy="9144000"/>
  <p:embeddedFontLst>
    <p:embeddedFont>
      <p:font typeface="Avenir Next LT Pro Light" panose="020B0304020202020204" pitchFamily="34" charset="77"/>
      <p:regular r:id="rId52"/>
      <p:italic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  <p:embeddedFont>
      <p:font typeface="Open Sans Bold" panose="020B0806030504020204" pitchFamily="34" charset="0"/>
      <p:regular r:id="rId58"/>
      <p:bold r:id="rId59"/>
    </p:embeddedFont>
    <p:embeddedFont>
      <p:font typeface="Open Sans Italics" panose="020B0606030504020204" pitchFamily="34" charset="0"/>
      <p:regular r:id="rId60"/>
      <p: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89" autoAdjust="0"/>
  </p:normalViewPr>
  <p:slideViewPr>
    <p:cSldViewPr>
      <p:cViewPr varScale="1">
        <p:scale>
          <a:sx n="70" d="100"/>
          <a:sy n="70" d="100"/>
        </p:scale>
        <p:origin x="1384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1T05:06:27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3:27.4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3:30.52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3:35.24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4:07.298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2327 0 24575,'-13'0'0,"-9"0"0,4 0 0,-8 3 0,8 0 0,-10 7 0,-8 7 0,-7 2 0,-2 0 0,4-4 0,4-4 0,2-2 0,-5 1 0,-1 1 0,-5 0 0,5 4 0,4-4 0,9-1 0,4-2 0,2-1 0,4-1 0,2 0 0,3 1 0,-2 1 0,-3 4 0,-7 4 0,-7 5 0,-6 5 0,-4 2 0,1 1 0,5 0 0,3 0 0,3-1 0,1 0 0,0 0 0,2-3 0,-1-2 0,1 1 0,-5 5 0,-1 4 0,0 0 0,1-1 0,6-5 0,-3 1 0,1 0 0,-3 2 0,-2 2 0,0 4 0,-1 3 0,-1 0 0,4-3 0,0-4 0,0 2 0,-1 0 0,-4 3 0,-3 3 0,-1 2 0,-3 3 0,1-3 0,4-5 0,2-5 0,-1-3 0,-4 1 0,-4-1 0,0 0 0,-1-3 0,1-3 0,1-5 0,7-4 0,8-4 0,10-4 0,7-4 0,4-2 0,6 0 0,2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4:09.436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872 1 24575,'-23'29'0,"-8"23"0,-17 27 0,23-32 0,-1 1 0,0-3 0,2-2 0,-14 24 0,13-18 0,4-16 0,3-1 0,-7 8 0,-5 6 0,-2 5 0,-2-2 0,7-7 0,1 3 0,0 4 0,-7 12 0,-4 8 0,1-4 0,4-11 0,11-15 0,6-13 0,7-10 0,0-5 0,-3 1 0,-6 14 0,-12 19 0,-5 15 0,2 1 0,7-10 0,10-17 0,7-13 0,4-11 0,2-5 0,2-2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4:11.607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1 24575,'7'34'0,"22"38"0,-2-13 0,5 7 0,6 12 0,1 3 0,-1-2 0,-1-2 0,-6-12 0,-3-3 0,11 28 0,-11-25 0,-6-12 0,-4-10 0,-6-7 0,0 0 0,-1 1 0,-1-5 0,2-1 0,0-3 0,0-1 0,1 0 0,-2 0 0,0-5 0,-1-4 0,-4-7 0,-1-6 0,-2-3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4:13.409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1 1 24575,'52'0'0,"-2"5"0,7 4 0,27 8 0,5 4 0,6 3 0,1 3 0,-29-4 0,0 1 0,-1 1 0,25 11 0,-2 1 0,-4-1 0,0 1 0,-2-2 0,-4 0 0,-16-8 0,-5-1 0,-9-5 0,-5-1 0,16 6 0,-9-5 0,-8-5 0,-6-4 0,0 1 0,2 1 0,10 4 0,10 5 0,14 6 0,2 8 0,-8 3 0,-16-1 0,-19-6 0,-12-12 0,-7-10 0,-4-3 0,1 2 0,-2 1 0,2 0 0,-3 0 0,-1-5 0,-2 0 0,-1-5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4:17.357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1759 1 24575,'-11'0'0,"-26"15"0,-25 19 0,-15 17 0,31-19 0,0 2 0,0 2 0,0 1 0,0 0 0,-2 0 0,0 1 0,-1-1 0,6-2 0,1-2 0,-27 18 0,9-9 0,11-10 0,10-8 0,8-5 0,7-2 0,1-2 0,0 0 0,0-2 0,6-2 0,0 0 0,-4 4 0,-6 6 0,-9 7 0,-4 5 0,-2 4 0,1 0 0,1-4 0,-1 3 0,4-3 0,1 0 0,5-5 0,5-6 0,5-4 0,3-4 0,2 3 0,-3 1 0,-2 3 0,1-1 0,2-1 0,3-3 0,0 0 0,2-2 0,2-2 0,2-4 0,2-2 0,-1 1 0,-3 2 0,-2 4 0,-4 1 0,-2 1 0,1-1 0,2-4 0,8-3 0,2-5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4:19.727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0 24575,'0'18'0,"0"25"0,0 33 0,1-23 0,2 2 0,0 6 0,2 0 0,2-3 0,0-1 0,10 38 0,0-28 0,-5-21 0,-1-10 0,-1 5 0,2 11 0,4 17 0,0 11 0,0 0 0,0-8 0,-4-18 0,-4-16 0,-4-11 0,-4-9 0,0-7 0,0-4 0,0-1 0,0-1 0,0 4 0,3 4 0,3 4 0,1 1 0,2-4 0,-4-8 0,-2-3 0,0-3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4:21.987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1 24575,'36'5'0,"35"27"0,-18-4 0,4 6 0,5 5 0,1 4 0,3 8 0,-3 0 0,-4-3 0,-3-2 0,-8-5 0,-2-1 0,-6-5 0,-4-3 0,12 12 0,-16-11 0,-11-9 0,-1-1 0,1 8 0,8 12 0,13 17 0,6 9 0,8-2 0,-4-11 0,-10-15 0,-6-9 0,-12-7 0,-3-2 0,-5-2 0,-2-1 0,0 1 0,-1-4 0,-2-2 0,1-2 0,1 4 0,6 4 0,5 5 0,1 1 0,1-2 0,-4-6 0,-8-8 0,-4-5 0,-2 1 0,5 5 0,7 8 0,5 2 0,-1-1 0,-9-10 0,-6-5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1T05:06:2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4:24.148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1 24575,'54'18'0,"26"21"0,-17-5 0,3 5 0,2 2 0,0 1 0,3 1 0,0 1 0,3 2 0,-1-1 0,-5-4 0,-1-1 0,2 2 0,-1-2 0,-10-8 0,-3-2 0,31 14 0,-15-8 0,-7-4 0,-4-4 0,3-4 0,0-5 0,1-3 0,-1 1 0,-4-1 0,-9-1 0,-10-1 0,-10-4 0,-3-3 0,-2-1 0,-5 0 0,0 3 0,0 3 0,0 0 0,-2-1 0,-4-1 0,-1-3 0,0-1 0,-2 0 0,-1-2 0,-6-1 0,-2-1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4:33.288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4110 1324 24575,'-75'-39'0,"-1"0"0,12 7 0,-4-2 0,-6-5 0,-7-6 0,6 4 0,2 1 0,6 4 0,11 7 0,4 2 0,-37-18 0,-1 4 0,37 17 0,-1-1 0,1-2 0,1 0 0,2-1 0,1-1 0,3 3 0,1 0 0,-35-20 0,13 14 0,-1 4 0,-2 0 0,-13-3 0,35 14 0,-1 0 0,0-1 0,0 1 0,0 2 0,1 1 0,-38-10 0,10 8 0,1 5 0,-2 1 0,-10 1 0,-5-4 0,-5-2 0,42 5 0,-1-1 0,-3-1 0,0-1 0,-6-1 0,0 1 0,-2 0 0,1 0 0,4 1 0,2 1 0,7 1 0,3 1 0,-29-4 0,13 1 0,-5-1 0,-12-1 0,-14-4 0,6 4 0,15 5 0,16 5 0,16 1 0,7-1 0,5 1 0,4 0 0,8 3 0,8-3 0,7 0 0,6 0 0,4 0 0,5 3 0,-4 0 0,0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4:35.518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2347 2142 24575,'-8'-9'0,"-17"-24"0,-33-31 0,22 24 0,-2-3 0,-3-4 0,1-1 0,0 3 0,2 1 0,-26-31 0,30 37 0,1 1 0,-2-3 0,0 0 0,-4-3 0,-2-1 0,-4-8 0,-3-3 0,-8-6 0,-2-2 0,-5-3 0,-2 0 0,-2-1 0,-2 1 0,1 3 0,-1 2 0,5 7 0,0 2 0,4 7 0,0 2 0,1 2 0,1 0 0,4 3 0,0 0 0,3 2 0,1-1 0,4 4 0,2 1 0,-24-19 0,15 14 0,19 14 0,11 6 0,-1-4 0,-15-9 0,-15-11 0,-4-3 0,9 10 0,17 11 0,12 10 0,10 8 0,4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4:37.394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310 2075 24575,'-1'-25'0,"-9"-29"0,-1 7 0,-3-7 0,-3-14 0,-2-1 0,0 5 0,-1 2 0,4 8 0,2 4 0,-7-18 0,9 29 0,2 5 0,0 3 0,-2-9 0,-5-17 0,-3-18 0,-2-2 0,3 8 0,5 12 0,7 13 0,4-1 0,1-6 0,2 1 0,0 7 0,0 7 0,0 1 0,0-14 0,0-20 0,0-9 0,0-4 0,0 15 0,0 22 0,0 12 0,0 4 0,0-13 0,0-9 0,0 0 0,0 10 0,0 18 0,0 11 0,0 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4:39.350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2575 24575,'20'-56'0,"15"-12"0,-4 5 0,3-4 0,-4 10 0,1 0 0,1-1 0,0-1 0,-1 4 0,-1 1 0,-2 3 0,1-1 0,3-4 0,0-1 0,0 1 0,-1 0 0,1-3 0,1-2 0,5-6 0,2 0 0,5-8 0,1 0 0,2 0 0,0 1 0,0 3 0,-1 2 0,-1 4 0,0 3 0,-2 5 0,1 1 0,0-1 0,1 1 0,0 3 0,1 3 0,-4 3 0,0 4 0,-4 5 0,-1 3 0,31-22 0,0 5 0,-4 8 0,-5 6 0,-11 8 0,-14 13 0,-3 4 0,6 1 0,5-4 0,3-5 0,-3 1 0,-10 4 0,-14 12 0,-11 6 0,-7 3 0,-3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6:04:41.337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1481 24575,'70'-25'0,"0"-1"0,-9 1 0,5-3 0,8-3 0,8-2 0,-4-1-2674,15-8 1,-5 1 2673,-13 6 0,-3 2 803,-3 2 0,0-1-803,3-1 0,2-2 0,10-5 0,5-1-30,-16 7 0,3-1 1,2 0 29,4-2 0,2 1 0,0-1 0,2 2 0,0 0 0,-1 0 0,-2 1 0,0 0 0,-2 2 0,-9 4 0,-1 1 0,-1 0-28,25-8 0,-3 1 28,-9 5 0,-3 1 1355,-8 5 0,-2 1-1355,-7 2 0,-3 2 0,-8 3 0,-1 2 0,45-9 1107,0 0-1107,-45 11 0,0-1 34,-1 0 1,-2-1-35,43-9 0,-12 5 0,-14 3 0,-3 5 0,-4-1 0,-8 3 0,-6 3 0,-14 2 0,-15 2 0,-7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16:39:03.639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1 1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16:39:05.032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1 0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16:39:05.913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16:39:19.925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1T05:06:27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16:39:28.359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16:39:33.118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1 1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5:43:15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5:45:05.48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5:46:15.632"/>
    </inkml:context>
    <inkml:brush xml:id="br0">
      <inkml:brushProperty name="width" value="0.05" units="cm"/>
      <inkml:brushProperty name="height" value="0.3" units="cm"/>
      <inkml:brushProperty name="inkEffects" value="pencil"/>
    </inkml:brush>
  </inkml:definitions>
  <inkml:trace contextRef="#ctx0" brushRef="#br0">1 1 16383,'0'0'0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5:46:15.694"/>
    </inkml:context>
    <inkml:brush xml:id="br0">
      <inkml:brushProperty name="width" value="0.05" units="cm"/>
      <inkml:brushProperty name="height" value="0.3" units="cm"/>
      <inkml:brushProperty name="inkEffects" value="pencil"/>
    </inkml:brush>
  </inkml:definitions>
  <inkml:trace contextRef="#ctx0" brushRef="#br0">0 0 16383,'0'0'0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05:46:15.710"/>
    </inkml:context>
    <inkml:brush xml:id="br0">
      <inkml:brushProperty name="width" value="0.05" units="cm"/>
      <inkml:brushProperty name="height" value="0.3" units="cm"/>
      <inkml:brushProperty name="inkEffects" value="pencil"/>
    </inkml:brush>
  </inkml:definitions>
  <inkml:trace contextRef="#ctx0" brushRef="#br0">0 0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1T05:06:2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1T05:00:07.23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1T05:00:24.735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1T05:00:31.096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1T05:00:33.825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1T05:00:35.332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1004A-6B02-314F-AFAA-4E9B90FB3D57}" type="datetimeFigureOut">
              <a:rPr lang="es-CO" smtClean="0"/>
              <a:t>2/03/26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74DDA-3BA2-5E49-813B-FF1142338A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625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74DDA-3BA2-5E49-813B-FF1142338A50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102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D14B7-2F65-987C-B796-AD8FAFC0B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23AE9A2-DCF8-9407-27A2-00763FA40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34B2881-3BE0-8F47-089B-2E3ACC6B7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24D6F5-3AB0-D08F-15F2-BD49421A0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74DDA-3BA2-5E49-813B-FF1142338A50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768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ustomXml" Target="../ink/ink9.xml"/><Relationship Id="rId3" Type="http://schemas.openxmlformats.org/officeDocument/2006/relationships/image" Target="../media/image2.png"/><Relationship Id="rId7" Type="http://schemas.openxmlformats.org/officeDocument/2006/relationships/customXml" Target="../ink/ink5.xml"/><Relationship Id="rId12" Type="http://schemas.openxmlformats.org/officeDocument/2006/relationships/customXml" Target="../ink/ink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customXml" Target="../ink/ink7.xml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customXml" Target="../ink/ink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.xml"/><Relationship Id="rId18" Type="http://schemas.openxmlformats.org/officeDocument/2006/relationships/image" Target="../media/image45.png"/><Relationship Id="rId26" Type="http://schemas.openxmlformats.org/officeDocument/2006/relationships/image" Target="../media/image49.png"/><Relationship Id="rId39" Type="http://schemas.openxmlformats.org/officeDocument/2006/relationships/customXml" Target="../ink/ink27.xml"/><Relationship Id="rId21" Type="http://schemas.openxmlformats.org/officeDocument/2006/relationships/customXml" Target="../ink/ink18.xml"/><Relationship Id="rId34" Type="http://schemas.openxmlformats.org/officeDocument/2006/relationships/image" Target="../media/image53.png"/><Relationship Id="rId42" Type="http://schemas.openxmlformats.org/officeDocument/2006/relationships/customXml" Target="../ink/ink30.xml"/><Relationship Id="rId7" Type="http://schemas.openxmlformats.org/officeDocument/2006/relationships/customXml" Target="../ink/ink10.xml"/><Relationship Id="rId2" Type="http://schemas.openxmlformats.org/officeDocument/2006/relationships/image" Target="../media/image1.png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29" Type="http://schemas.openxmlformats.org/officeDocument/2006/relationships/customXml" Target="../ink/ink22.xml"/><Relationship Id="rId41" Type="http://schemas.openxmlformats.org/officeDocument/2006/relationships/customXml" Target="../ink/ink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customXml" Target="../ink/ink13.xml"/><Relationship Id="rId24" Type="http://schemas.openxmlformats.org/officeDocument/2006/relationships/image" Target="../media/image48.png"/><Relationship Id="rId32" Type="http://schemas.openxmlformats.org/officeDocument/2006/relationships/image" Target="../media/image52.png"/><Relationship Id="rId37" Type="http://schemas.openxmlformats.org/officeDocument/2006/relationships/customXml" Target="../ink/ink26.xml"/><Relationship Id="rId40" Type="http://schemas.openxmlformats.org/officeDocument/2006/relationships/customXml" Target="../ink/ink28.xml"/><Relationship Id="rId5" Type="http://schemas.openxmlformats.org/officeDocument/2006/relationships/image" Target="../media/image4.png"/><Relationship Id="rId15" Type="http://schemas.openxmlformats.org/officeDocument/2006/relationships/customXml" Target="../ink/ink15.xml"/><Relationship Id="rId23" Type="http://schemas.openxmlformats.org/officeDocument/2006/relationships/customXml" Target="../ink/ink19.xml"/><Relationship Id="rId28" Type="http://schemas.openxmlformats.org/officeDocument/2006/relationships/image" Target="../media/image50.png"/><Relationship Id="rId36" Type="http://schemas.openxmlformats.org/officeDocument/2006/relationships/image" Target="../media/image54.png"/><Relationship Id="rId10" Type="http://schemas.openxmlformats.org/officeDocument/2006/relationships/customXml" Target="../ink/ink12.xml"/><Relationship Id="rId19" Type="http://schemas.openxmlformats.org/officeDocument/2006/relationships/customXml" Target="../ink/ink17.xml"/><Relationship Id="rId31" Type="http://schemas.openxmlformats.org/officeDocument/2006/relationships/customXml" Target="../ink/ink23.xml"/><Relationship Id="rId4" Type="http://schemas.openxmlformats.org/officeDocument/2006/relationships/image" Target="../media/image3.png"/><Relationship Id="rId9" Type="http://schemas.openxmlformats.org/officeDocument/2006/relationships/customXml" Target="../ink/ink11.xml"/><Relationship Id="rId14" Type="http://schemas.openxmlformats.org/officeDocument/2006/relationships/image" Target="../media/image43.png"/><Relationship Id="rId22" Type="http://schemas.openxmlformats.org/officeDocument/2006/relationships/image" Target="../media/image47.png"/><Relationship Id="rId27" Type="http://schemas.openxmlformats.org/officeDocument/2006/relationships/customXml" Target="../ink/ink21.xml"/><Relationship Id="rId30" Type="http://schemas.openxmlformats.org/officeDocument/2006/relationships/image" Target="../media/image51.png"/><Relationship Id="rId35" Type="http://schemas.openxmlformats.org/officeDocument/2006/relationships/customXml" Target="../ink/ink25.xml"/><Relationship Id="rId43" Type="http://schemas.openxmlformats.org/officeDocument/2006/relationships/customXml" Target="../ink/ink31.xml"/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12" Type="http://schemas.openxmlformats.org/officeDocument/2006/relationships/image" Target="../media/image42.png"/><Relationship Id="rId17" Type="http://schemas.openxmlformats.org/officeDocument/2006/relationships/customXml" Target="../ink/ink16.xml"/><Relationship Id="rId25" Type="http://schemas.openxmlformats.org/officeDocument/2006/relationships/customXml" Target="../ink/ink20.xml"/><Relationship Id="rId33" Type="http://schemas.openxmlformats.org/officeDocument/2006/relationships/customXml" Target="../ink/ink24.xml"/><Relationship Id="rId38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35.xml"/><Relationship Id="rId3" Type="http://schemas.openxmlformats.org/officeDocument/2006/relationships/image" Target="../media/image2.png"/><Relationship Id="rId7" Type="http://schemas.openxmlformats.org/officeDocument/2006/relationships/customXml" Target="../ink/ink32.xml"/><Relationship Id="rId12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customXml" Target="../ink/ink34.xml"/><Relationship Id="rId5" Type="http://schemas.openxmlformats.org/officeDocument/2006/relationships/image" Target="../media/image4.png"/><Relationship Id="rId15" Type="http://schemas.openxmlformats.org/officeDocument/2006/relationships/customXml" Target="../ink/ink36.xml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customXml" Target="../ink/ink33.xml"/><Relationship Id="rId1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catalogo.fucsalud.edu.co:2086/#!/search/Rodr%C3%ADguez-Prieto%20M.%C3%81./%7B%22type%22:%22author%22%7D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catalogo.fucsalud.edu.co:2086/#!/search/Prada%20C./%7B%22type%22:%22author%22%7D" TargetMode="External"/><Relationship Id="rId12" Type="http://schemas.openxmlformats.org/officeDocument/2006/relationships/hyperlink" Target="https://pubmed.ncbi.nlm.nih.gov/41588667/#full-view-affiliation-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atalogo.fucsalud.edu.co:2086/#!/search/Samaniego%20E./%7B%22type%22:%22author%22%7D" TargetMode="External"/><Relationship Id="rId11" Type="http://schemas.openxmlformats.org/officeDocument/2006/relationships/hyperlink" Target="https://pubmed.ncbi.nlm.nih.gov/?term=Weiner+S&amp;cauthor_id=41588667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pubmed.ncbi.nlm.nih.gov/41588667/#full-view-affiliation-1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pubmed.ncbi.nlm.nih.gov/?term=Harris+S&amp;cauthor_id=41588667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303" y="-161766"/>
            <a:ext cx="19621739" cy="3784734"/>
          </a:xfrm>
          <a:custGeom>
            <a:avLst/>
            <a:gdLst/>
            <a:ahLst/>
            <a:cxnLst/>
            <a:rect l="l" t="t" r="r" b="b"/>
            <a:pathLst>
              <a:path w="19621739" h="3784734">
                <a:moveTo>
                  <a:pt x="0" y="0"/>
                </a:moveTo>
                <a:lnTo>
                  <a:pt x="19621739" y="0"/>
                </a:lnTo>
                <a:lnTo>
                  <a:pt x="19621739" y="3784734"/>
                </a:lnTo>
                <a:lnTo>
                  <a:pt x="0" y="3784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0" t="-91595" b="-55475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368177" y="714930"/>
            <a:ext cx="6009492" cy="2644619"/>
            <a:chOff x="0" y="0"/>
            <a:chExt cx="3091529" cy="1360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122387" y="0"/>
                  </a:moveTo>
                  <a:lnTo>
                    <a:pt x="2969143" y="0"/>
                  </a:lnTo>
                  <a:cubicBezTo>
                    <a:pt x="3036735" y="0"/>
                    <a:pt x="3091529" y="54794"/>
                    <a:pt x="3091529" y="122387"/>
                  </a:cubicBezTo>
                  <a:lnTo>
                    <a:pt x="3091529" y="1238114"/>
                  </a:lnTo>
                  <a:cubicBezTo>
                    <a:pt x="3091529" y="1305706"/>
                    <a:pt x="3036735" y="1360500"/>
                    <a:pt x="2969143" y="1360500"/>
                  </a:cubicBezTo>
                  <a:lnTo>
                    <a:pt x="122387" y="1360500"/>
                  </a:lnTo>
                  <a:cubicBezTo>
                    <a:pt x="54794" y="1360500"/>
                    <a:pt x="0" y="1305706"/>
                    <a:pt x="0" y="1238114"/>
                  </a:cubicBezTo>
                  <a:lnTo>
                    <a:pt x="0" y="122387"/>
                  </a:lnTo>
                  <a:cubicBezTo>
                    <a:pt x="0" y="54794"/>
                    <a:pt x="54794" y="0"/>
                    <a:pt x="122387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462765" y="-332452"/>
            <a:ext cx="3219657" cy="5475952"/>
          </a:xfrm>
          <a:custGeom>
            <a:avLst/>
            <a:gdLst/>
            <a:ahLst/>
            <a:cxnLst/>
            <a:rect l="l" t="t" r="r" b="b"/>
            <a:pathLst>
              <a:path w="3219657" h="5475952">
                <a:moveTo>
                  <a:pt x="0" y="0"/>
                </a:moveTo>
                <a:lnTo>
                  <a:pt x="3219657" y="0"/>
                </a:lnTo>
                <a:lnTo>
                  <a:pt x="3219657" y="5475952"/>
                </a:lnTo>
                <a:lnTo>
                  <a:pt x="0" y="54759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2434435" y="1839118"/>
            <a:ext cx="2657772" cy="49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4"/>
              </a:lnSpc>
            </a:pPr>
            <a:r>
              <a:rPr lang="en-US" sz="292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81515" y="1490364"/>
            <a:ext cx="1873045" cy="445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623" i="1" dirty="0" err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  <a:endParaRPr lang="en-US" sz="2623" i="1" dirty="0">
              <a:solidFill>
                <a:srgbClr val="C833EF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  <p:sp>
        <p:nvSpPr>
          <p:cNvPr id="9" name="Freeform 9"/>
          <p:cNvSpPr/>
          <p:nvPr/>
        </p:nvSpPr>
        <p:spPr>
          <a:xfrm rot="1114548">
            <a:off x="2113443" y="1627080"/>
            <a:ext cx="466637" cy="1002964"/>
          </a:xfrm>
          <a:custGeom>
            <a:avLst/>
            <a:gdLst/>
            <a:ahLst/>
            <a:cxnLst/>
            <a:rect l="l" t="t" r="r" b="b"/>
            <a:pathLst>
              <a:path w="466637" h="1002964">
                <a:moveTo>
                  <a:pt x="0" y="0"/>
                </a:moveTo>
                <a:lnTo>
                  <a:pt x="466638" y="0"/>
                </a:lnTo>
                <a:lnTo>
                  <a:pt x="466638" y="1002964"/>
                </a:lnTo>
                <a:lnTo>
                  <a:pt x="0" y="1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3713495" y="2406532"/>
            <a:ext cx="1378712" cy="1378712"/>
          </a:xfrm>
          <a:custGeom>
            <a:avLst/>
            <a:gdLst/>
            <a:ahLst/>
            <a:cxnLst/>
            <a:rect l="l" t="t" r="r" b="b"/>
            <a:pathLst>
              <a:path w="1378712" h="1378712">
                <a:moveTo>
                  <a:pt x="0" y="0"/>
                </a:moveTo>
                <a:lnTo>
                  <a:pt x="1378712" y="0"/>
                </a:lnTo>
                <a:lnTo>
                  <a:pt x="1378712" y="1378712"/>
                </a:lnTo>
                <a:lnTo>
                  <a:pt x="0" y="13787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/>
          <p:cNvSpPr txBox="1"/>
          <p:nvPr/>
        </p:nvSpPr>
        <p:spPr>
          <a:xfrm>
            <a:off x="2396970" y="2294402"/>
            <a:ext cx="2695237" cy="340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3"/>
              </a:lnSpc>
            </a:pPr>
            <a:r>
              <a:rPr lang="en-US" sz="198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44588" y="2606005"/>
            <a:ext cx="1340685" cy="24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5"/>
              </a:lnSpc>
            </a:pPr>
            <a:r>
              <a:rPr lang="en-US" sz="1453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14930" y="4213234"/>
            <a:ext cx="7257996" cy="3482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3200" dirty="0">
                <a:latin typeface="Avenir Next LT Pro Light" panose="020B0604020202020204" pitchFamily="34" charset="0"/>
              </a:rPr>
              <a:t>CV</a:t>
            </a:r>
          </a:p>
          <a:p>
            <a:pPr algn="ctr"/>
            <a:r>
              <a:rPr lang="es-ES" sz="3200" dirty="0">
                <a:latin typeface="Avenir Next LT Pro Light" panose="020B0604020202020204" pitchFamily="34" charset="0"/>
              </a:rPr>
              <a:t> Medicina y Cirugía Universidad libre </a:t>
            </a:r>
          </a:p>
          <a:p>
            <a:pPr algn="ctr"/>
            <a:r>
              <a:rPr lang="es-ES" sz="3200" dirty="0">
                <a:latin typeface="Avenir Next LT Pro Light" panose="020B0604020202020204" pitchFamily="34" charset="0"/>
              </a:rPr>
              <a:t>Máster en Medicina Estética U. Complutense Madrid </a:t>
            </a:r>
          </a:p>
          <a:p>
            <a:pPr algn="ctr"/>
            <a:r>
              <a:rPr lang="es-ES" sz="3200" dirty="0">
                <a:latin typeface="Avenir Next LT Pro Light" panose="020B0604020202020204" pitchFamily="34" charset="0"/>
              </a:rPr>
              <a:t>2021</a:t>
            </a:r>
          </a:p>
          <a:p>
            <a:pPr algn="ctr"/>
            <a:r>
              <a:rPr lang="es-ES" sz="3200" dirty="0">
                <a:latin typeface="Avenir Next LT Pro Light" panose="020B0604020202020204" pitchFamily="34" charset="0"/>
              </a:rPr>
              <a:t>CEO LCLINICS 2022 </a:t>
            </a:r>
          </a:p>
          <a:p>
            <a:pPr algn="l">
              <a:lnSpc>
                <a:spcPts val="4445"/>
              </a:lnSpc>
            </a:pPr>
            <a:endParaRPr lang="en-US" sz="3175" dirty="0">
              <a:solidFill>
                <a:srgbClr val="53535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55488" y="4912363"/>
            <a:ext cx="2726829" cy="547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5"/>
              </a:lnSpc>
            </a:pPr>
            <a:r>
              <a:rPr lang="en-US" sz="3175" i="1">
                <a:solidFill>
                  <a:srgbClr val="535353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No. del módulo</a:t>
            </a: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781A2EAD-0874-3E98-194E-06B8E8584506}"/>
              </a:ext>
            </a:extLst>
          </p:cNvPr>
          <p:cNvGrpSpPr/>
          <p:nvPr/>
        </p:nvGrpSpPr>
        <p:grpSpPr>
          <a:xfrm>
            <a:off x="12268200" y="4103580"/>
            <a:ext cx="4693692" cy="4960270"/>
            <a:chOff x="0" y="0"/>
            <a:chExt cx="1652255" cy="1878774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84D97FD-CD55-1028-72B2-72A3DFBE7512}"/>
                </a:ext>
              </a:extLst>
            </p:cNvPr>
            <p:cNvSpPr/>
            <p:nvPr/>
          </p:nvSpPr>
          <p:spPr>
            <a:xfrm>
              <a:off x="0" y="0"/>
              <a:ext cx="1652255" cy="1878774"/>
            </a:xfrm>
            <a:custGeom>
              <a:avLst/>
              <a:gdLst/>
              <a:ahLst/>
              <a:cxnLst/>
              <a:rect l="l" t="t" r="r" b="b"/>
              <a:pathLst>
                <a:path w="1652255" h="1878774">
                  <a:moveTo>
                    <a:pt x="46895" y="0"/>
                  </a:moveTo>
                  <a:lnTo>
                    <a:pt x="1605359" y="0"/>
                  </a:lnTo>
                  <a:cubicBezTo>
                    <a:pt x="1617797" y="0"/>
                    <a:pt x="1629725" y="4941"/>
                    <a:pt x="1638519" y="13735"/>
                  </a:cubicBezTo>
                  <a:cubicBezTo>
                    <a:pt x="1647314" y="22530"/>
                    <a:pt x="1652255" y="34458"/>
                    <a:pt x="1652255" y="46895"/>
                  </a:cubicBezTo>
                  <a:lnTo>
                    <a:pt x="1652255" y="1831879"/>
                  </a:lnTo>
                  <a:cubicBezTo>
                    <a:pt x="1652255" y="1844316"/>
                    <a:pt x="1647314" y="1856244"/>
                    <a:pt x="1638519" y="1865039"/>
                  </a:cubicBezTo>
                  <a:cubicBezTo>
                    <a:pt x="1629725" y="1873833"/>
                    <a:pt x="1617797" y="1878774"/>
                    <a:pt x="1605359" y="1878774"/>
                  </a:cubicBezTo>
                  <a:lnTo>
                    <a:pt x="46895" y="1878774"/>
                  </a:lnTo>
                  <a:cubicBezTo>
                    <a:pt x="34458" y="1878774"/>
                    <a:pt x="22530" y="1873833"/>
                    <a:pt x="13735" y="1865039"/>
                  </a:cubicBezTo>
                  <a:cubicBezTo>
                    <a:pt x="4941" y="1856244"/>
                    <a:pt x="0" y="1844316"/>
                    <a:pt x="0" y="1831879"/>
                  </a:cubicBezTo>
                  <a:lnTo>
                    <a:pt x="0" y="46895"/>
                  </a:lnTo>
                  <a:cubicBezTo>
                    <a:pt x="0" y="34458"/>
                    <a:pt x="4941" y="22530"/>
                    <a:pt x="13735" y="13735"/>
                  </a:cubicBezTo>
                  <a:cubicBezTo>
                    <a:pt x="22530" y="4941"/>
                    <a:pt x="34458" y="0"/>
                    <a:pt x="46895" y="0"/>
                  </a:cubicBezTo>
                  <a:close/>
                </a:path>
              </a:pathLst>
            </a:custGeom>
            <a:ln w="38100" cap="rnd">
              <a:solidFill>
                <a:srgbClr val="535353"/>
              </a:soli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4B3D0402-71AF-2FE9-F4BD-7CDE7C8CEED1}"/>
                </a:ext>
              </a:extLst>
            </p:cNvPr>
            <p:cNvSpPr txBox="1"/>
            <p:nvPr/>
          </p:nvSpPr>
          <p:spPr>
            <a:xfrm>
              <a:off x="0" y="-47625"/>
              <a:ext cx="1652255" cy="1926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2"/>
                </a:lnSpc>
              </a:pPr>
              <a:endParaRPr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4E6C1D0-194D-6252-0390-C104A015759E}"/>
              </a:ext>
            </a:extLst>
          </p:cNvPr>
          <p:cNvSpPr txBox="1"/>
          <p:nvPr/>
        </p:nvSpPr>
        <p:spPr>
          <a:xfrm>
            <a:off x="2727677" y="4912363"/>
            <a:ext cx="1016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/>
              <a:t>1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75B08F3-7BFF-EAE0-8CCD-BEBEB0619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474" y="4248286"/>
            <a:ext cx="3503144" cy="467085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69440258-28A6-2A8D-6044-51F6EBC849F7}"/>
              </a:ext>
            </a:extLst>
          </p:cNvPr>
          <p:cNvSpPr txBox="1"/>
          <p:nvPr/>
        </p:nvSpPr>
        <p:spPr>
          <a:xfrm>
            <a:off x="2396970" y="8343900"/>
            <a:ext cx="8728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LUIS ALBERTO MUÑOZ MD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@DOCTORBETTO </a:t>
            </a:r>
          </a:p>
          <a:p>
            <a:endParaRPr lang="es-CO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9809C-C859-F156-696C-554BCC921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6EBE09-D1DF-DA63-3E4E-5236B2EB0C27}"/>
              </a:ext>
            </a:extLst>
          </p:cNvPr>
          <p:cNvSpPr/>
          <p:nvPr/>
        </p:nvSpPr>
        <p:spPr>
          <a:xfrm>
            <a:off x="-30480" y="-4719607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7DE9574-A958-DECD-DA6B-2EE33456F1FE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0BD150A-F391-D1E7-2E5B-50B0617348B1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04EFCDC-04B3-C6F3-27EF-0A49DFFD05B4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75098C4-E006-F892-C6FE-A25086990CBB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64E56AA-D0DE-EF72-D7F9-C73A795FB047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A0F1C58-9AA9-7857-2CAB-85D06143E0DB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12A9476-A1AB-928F-831A-6838BBBD7BAE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A66F7E5-6552-DB01-72A7-BDBB2FA60C42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58D3457-522F-26F4-8266-57D584C17DE4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E07BA95-BD96-D5E7-802F-CBA4DA374F64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0A25DC1-51BA-0796-E225-D51C18146343}"/>
              </a:ext>
            </a:extLst>
          </p:cNvPr>
          <p:cNvSpPr txBox="1"/>
          <p:nvPr/>
        </p:nvSpPr>
        <p:spPr>
          <a:xfrm>
            <a:off x="2514600" y="2019300"/>
            <a:ext cx="1409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Bangla MN" pitchFamily="2" charset="0"/>
                <a:cs typeface="Bangla MN" pitchFamily="2" charset="0"/>
              </a:rPr>
              <a:t>BANDAS LIGAMENTOSAS QUE SOPORTAN LAS ESTRUCTURAS FACIALES 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B3468F5-B576-5C88-3186-47D031F3B02F}"/>
              </a:ext>
            </a:extLst>
          </p:cNvPr>
          <p:cNvSpPr txBox="1"/>
          <p:nvPr/>
        </p:nvSpPr>
        <p:spPr>
          <a:xfrm>
            <a:off x="2057400" y="4152900"/>
            <a:ext cx="114587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Ligamentos de retención fuertes 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- Conectan - Hueso a la piel o tejidos blandos entre sí. 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- Con el envejecimiento se vuelven laxos.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Tx/>
              <a:buChar char="-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LAS UNIONES FASCIOCUTÁNEAS provienen de la dermis y se unen al SMAS subyacente. </a:t>
            </a:r>
          </a:p>
          <a:p>
            <a:pPr marL="342900" indent="-342900">
              <a:buFontTx/>
              <a:buChar char="-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             FUERTES sobre todo en las aéreas DE LA LINEA MEDIA .</a:t>
            </a:r>
          </a:p>
          <a:p>
            <a:pPr marL="342900" indent="-342900">
              <a:buFontTx/>
              <a:buChar char="-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             Son menos fuertes en las áreas laterales de las mejillas y el</a:t>
            </a: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              cuello, y flojos en las áreas mediales de mejillas y sienes.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50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52883-FA98-57FA-3BB6-D2B53E015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F431E15-B2EF-E010-0114-5FCA569E2C1B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A813B07-BF9F-74EF-CBF7-6F53BD36ACEF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C47490E-BC4E-576C-D204-47D9A94F8A37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37D756-37F4-463A-5825-E19F43D006EA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3328562B-FFD4-771C-2A74-4EBBB77F20D9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61A70E0-3174-7FE9-30FA-CCEE52F7C0A5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E0B98A1-76B7-CCB1-8E4F-D7F8053F498B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2762FD9-20E9-50DB-1372-ACFFD915F1A1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3A3F741-B73F-C017-CB35-3B17049EF00B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5C650D9-0AE8-5848-7D97-60910FD3A00E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AE3BD52-6A1F-D862-204D-DFC5185806C1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3AAE335-339C-EB01-1D28-F1585BFAE5DF}"/>
              </a:ext>
            </a:extLst>
          </p:cNvPr>
          <p:cNvSpPr txBox="1"/>
          <p:nvPr/>
        </p:nvSpPr>
        <p:spPr>
          <a:xfrm>
            <a:off x="2362200" y="2552700"/>
            <a:ext cx="10439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LIGAMENTOS OSTEOCUTÁNEOS Y FASCIOCUTÁNEOS. </a:t>
            </a:r>
          </a:p>
          <a:p>
            <a:pPr marL="342900" indent="-342900">
              <a:buFontTx/>
              <a:buChar char="-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Conectan el hueso a la piel. Se encuentran entre el periostio y la piel suprayacente. Son los más fuertes de las uniones ligamentosas.</a:t>
            </a:r>
          </a:p>
          <a:p>
            <a:pPr marL="342900" indent="-342900">
              <a:buFontTx/>
              <a:buChar char="-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Tx/>
              <a:buChar char="-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EL LIGAMENTO CIGOMÁTICO (CIGOMATICOCUTÁNEO o parche de Mc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Gregor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) </a:t>
            </a: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- hueso cigomático superior y se inserta en la dermis, el borde inferior del orbicular y la grasa ocular.</a:t>
            </a:r>
          </a:p>
          <a:p>
            <a:pPr marL="342900" indent="-342900">
              <a:buFontTx/>
              <a:buChar char="-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EL LIGAMENTO MANDIBULAR o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mandibulocutáneo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une la mandíbula al platisma y al depresor de ángulo de la boca.</a:t>
            </a:r>
          </a:p>
        </p:txBody>
      </p:sp>
    </p:spTree>
    <p:extLst>
      <p:ext uri="{BB962C8B-B14F-4D97-AF65-F5344CB8AC3E}">
        <p14:creationId xmlns:p14="http://schemas.microsoft.com/office/powerpoint/2010/main" val="3495874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E8157-8231-2728-4E1F-8090DA9AF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D4F1FF6-5930-3F2C-71D1-E404A292069D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CAD1D30-212F-2F88-F99A-D138F2E435BD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0A39CC3-797A-93ED-2F76-AB031C69023E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C953E4F-1080-0226-DCA3-B3F0F0B755A0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0A8A3EE-6BA0-08C7-6A0C-5E338576B9D1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C0AA9F3-152A-5336-0017-7017F80C7B2C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C8A9D7-7403-BFBD-9536-C111AAE34DE4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9EB4D89-4924-D52D-F7A4-7A94B6ABF8C8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D26BCF3-D39C-F7A3-4B12-A650290A2D95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A4B0B03-17B7-8F68-B756-BF4824E6CEB9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FEAD58C-23BA-449E-2DEE-EF315FAE8286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4017A15-06F6-BEF6-82A5-B3109EED3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063" y="-634777"/>
            <a:ext cx="7872437" cy="1013437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EF070BA-779E-74B4-20A5-1D13D001DC6C}"/>
              </a:ext>
            </a:extLst>
          </p:cNvPr>
          <p:cNvSpPr txBox="1"/>
          <p:nvPr/>
        </p:nvSpPr>
        <p:spPr>
          <a:xfrm>
            <a:off x="1331496" y="2389961"/>
            <a:ext cx="720290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Tabique temporal superior</a:t>
            </a:r>
          </a:p>
          <a:p>
            <a:pPr marL="342900" indent="-342900">
              <a:buFont typeface="+mj-lt"/>
              <a:buAutoNum type="arabi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Adherencia ligamentosa temporal</a:t>
            </a:r>
          </a:p>
          <a:p>
            <a:pPr marL="342900" indent="-342900">
              <a:buFont typeface="+mj-lt"/>
              <a:buAutoNum type="arabi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Musculo temporal </a:t>
            </a:r>
          </a:p>
          <a:p>
            <a:pPr marL="342900" indent="-342900">
              <a:buFont typeface="+mj-lt"/>
              <a:buAutoNum type="arabi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Septum temporal inferior</a:t>
            </a:r>
          </a:p>
          <a:p>
            <a:pPr marL="742950" indent="-742950">
              <a:buFont typeface="+mj-lt"/>
              <a:buAutoNum type="arabi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Ligamento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orbitomalar</a:t>
            </a: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742950" indent="-742950">
              <a:buFont typeface="+mj-lt"/>
              <a:buAutoNum type="arabi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Ligamento zigomático-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cutaneo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</a:t>
            </a:r>
          </a:p>
          <a:p>
            <a:pPr marL="742950" indent="-742950">
              <a:buFont typeface="+mj-lt"/>
              <a:buAutoNum type="arabi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Ligamento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Zigomatico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principal </a:t>
            </a:r>
          </a:p>
          <a:p>
            <a:pPr marL="742950" indent="-742950">
              <a:buFont typeface="+mj-lt"/>
              <a:buAutoNum type="arabi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Ligamentos maxilares</a:t>
            </a:r>
          </a:p>
          <a:p>
            <a:pPr marL="457200" indent="-457200">
              <a:buFont typeface="+mj-lt"/>
              <a:buAutoNum type="arabi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Ligamentos maseteros </a:t>
            </a:r>
          </a:p>
          <a:p>
            <a:pPr marL="742950" indent="-742950">
              <a:buFont typeface="+mj-lt"/>
              <a:buAutoNum type="arabi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Ligamentos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osteocutaneos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mandibular </a:t>
            </a:r>
          </a:p>
        </p:txBody>
      </p:sp>
    </p:spTree>
    <p:extLst>
      <p:ext uri="{BB962C8B-B14F-4D97-AF65-F5344CB8AC3E}">
        <p14:creationId xmlns:p14="http://schemas.microsoft.com/office/powerpoint/2010/main" val="1396378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07880-1B8D-3DCA-9459-585FE1EAC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2071833-3FAF-3390-636C-6DEEAE040D4C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E4FFDFD-06F5-2583-AD8B-F0C64170C000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ACF4F3D-7692-73A4-02DB-D86CD2C24026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0620E65-BD66-9DEA-C9A6-C0D54427120C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C4A9C27-3042-D873-2BF8-E6B4929F8160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1712768-C778-E078-0331-4BB8FED131D1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E513AA5-3DD0-336C-7A3D-412DB00BF24D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0D4D709-ADD1-CDF4-C385-ED672101EA7F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E91B3A4-E684-F7AF-486B-03FE37835114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F8B5780-3751-9247-F05B-411C9365FCAE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F525165-3335-DAE9-BA37-EAA36037C3BF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7AC86F95-E030-E0B2-AD59-D96E6CB42BBD}"/>
              </a:ext>
            </a:extLst>
          </p:cNvPr>
          <p:cNvGrpSpPr/>
          <p:nvPr/>
        </p:nvGrpSpPr>
        <p:grpSpPr>
          <a:xfrm>
            <a:off x="13821336" y="10118088"/>
            <a:ext cx="360" cy="360"/>
            <a:chOff x="13821336" y="1011808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2" name="Entrada de lápiz 21">
                  <a:extLst>
                    <a:ext uri="{FF2B5EF4-FFF2-40B4-BE49-F238E27FC236}">
                      <a16:creationId xmlns:a16="http://schemas.microsoft.com/office/drawing/2014/main" id="{B6030A02-58C2-9DCF-7553-D6DCB24E64C2}"/>
                    </a:ext>
                  </a:extLst>
                </p14:cNvPr>
                <p14:cNvContentPartPr/>
                <p14:nvPr/>
              </p14:nvContentPartPr>
              <p14:xfrm>
                <a:off x="13821336" y="10118088"/>
                <a:ext cx="360" cy="360"/>
              </p14:xfrm>
            </p:contentPart>
          </mc:Choice>
          <mc:Fallback xmlns="">
            <p:pic>
              <p:nvPicPr>
                <p:cNvPr id="22" name="Entrada de lápiz 21">
                  <a:extLst>
                    <a:ext uri="{FF2B5EF4-FFF2-40B4-BE49-F238E27FC236}">
                      <a16:creationId xmlns:a16="http://schemas.microsoft.com/office/drawing/2014/main" id="{B6030A02-58C2-9DCF-7553-D6DCB24E64C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812336" y="1010908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3" name="Entrada de lápiz 22">
                  <a:extLst>
                    <a:ext uri="{FF2B5EF4-FFF2-40B4-BE49-F238E27FC236}">
                      <a16:creationId xmlns:a16="http://schemas.microsoft.com/office/drawing/2014/main" id="{43D5AC4E-04A8-E895-D6E4-10A56AEB1250}"/>
                    </a:ext>
                  </a:extLst>
                </p14:cNvPr>
                <p14:cNvContentPartPr/>
                <p14:nvPr/>
              </p14:nvContentPartPr>
              <p14:xfrm>
                <a:off x="13821336" y="10118088"/>
                <a:ext cx="360" cy="360"/>
              </p14:xfrm>
            </p:contentPart>
          </mc:Choice>
          <mc:Fallback xmlns="">
            <p:pic>
              <p:nvPicPr>
                <p:cNvPr id="23" name="Entrada de lápiz 22">
                  <a:extLst>
                    <a:ext uri="{FF2B5EF4-FFF2-40B4-BE49-F238E27FC236}">
                      <a16:creationId xmlns:a16="http://schemas.microsoft.com/office/drawing/2014/main" id="{43D5AC4E-04A8-E895-D6E4-10A56AEB125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812336" y="1010908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624FB65-A291-2A96-3BB0-96D8C7D17538}"/>
              </a:ext>
            </a:extLst>
          </p:cNvPr>
          <p:cNvSpPr txBox="1"/>
          <p:nvPr/>
        </p:nvSpPr>
        <p:spPr>
          <a:xfrm>
            <a:off x="3886200" y="1622578"/>
            <a:ext cx="112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REGIONES DEL SISTEMA MUSCULOAPONEURÓTICO SUPERFICIAL 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FB2C89C-6AA3-EB3C-8D83-F3ABA9B9BE17}"/>
              </a:ext>
            </a:extLst>
          </p:cNvPr>
          <p:cNvSpPr txBox="1"/>
          <p:nvPr/>
        </p:nvSpPr>
        <p:spPr>
          <a:xfrm>
            <a:off x="1878499" y="2913246"/>
            <a:ext cx="59152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Bangla MN" pitchFamily="2" charset="0"/>
                <a:cs typeface="Bangla MN" pitchFamily="2" charset="0"/>
              </a:rPr>
              <a:t>El SMAS - zonas con grosor y consistencia diferentes separadas por marcas naturales y con contracción independiente. </a:t>
            </a:r>
          </a:p>
          <a:p>
            <a:r>
              <a:rPr lang="es-CO" sz="2000" dirty="0">
                <a:latin typeface="Bangla MN" pitchFamily="2" charset="0"/>
                <a:cs typeface="Bangla MN" pitchFamily="2" charset="0"/>
              </a:rPr>
              <a:t>Es más grueso en las zonas superior y lateral de la cara y menos en la parte inferior y central.</a:t>
            </a:r>
          </a:p>
          <a:p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lvl="0"/>
            <a:r>
              <a:rPr lang="es-CO" sz="2000" dirty="0">
                <a:latin typeface="Bangla MN" pitchFamily="2" charset="0"/>
                <a:cs typeface="Bangla MN" pitchFamily="2" charset="0"/>
              </a:rPr>
              <a:t>1. ZONA. límites son el cigoma y el reborde orbitario superior, terminando en la protuberancia occipital;. La capa profunda continúa con la galea en el cuero cabelludo y con la fascia temporal superficial en la sien.</a:t>
            </a:r>
          </a:p>
          <a:p>
            <a:pPr lvl="0"/>
            <a:r>
              <a:rPr lang="es-CO" sz="2000" dirty="0">
                <a:latin typeface="Bangla MN" pitchFamily="2" charset="0"/>
                <a:cs typeface="Bangla MN" pitchFamily="2" charset="0"/>
              </a:rPr>
              <a:t>SMAS = galea = fascia temporal superficial. </a:t>
            </a:r>
          </a:p>
          <a:p>
            <a:pPr lvl="0"/>
            <a:r>
              <a:rPr lang="es-CO" sz="2000" dirty="0">
                <a:latin typeface="Bangla MN" pitchFamily="2" charset="0"/>
                <a:cs typeface="Bangla MN" pitchFamily="2" charset="0"/>
              </a:rPr>
              <a:t>Son estructuralmente continuos y funcionalmente sinónimos. Existe una interrupción del SMAS a nivel del cigoma a causa de las uniones de las diversas capas fasciales en el arco.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06DEFA73-E4DF-1F13-5F69-FCFE8FEB2A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781300"/>
            <a:ext cx="9473539" cy="5331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931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E7F57-A71F-12BC-6FDE-87E29C159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5460924-B3DD-3BAD-93A5-3C0DACD3974A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675AEB8-F4CD-20ED-D08B-3A659E166DC7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89784F2-42FC-D522-5AA8-C3BC0C83031C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A0C42C4-8E90-88C1-B464-01CC243EB527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CF6FF06D-A95B-1682-D3E1-F6A4410770FC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3A896ED-0954-158A-CB68-70302A84848F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4D3D67C-1E56-A3F7-ED8E-F86775013166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E72F1BA-25DD-4F73-FA29-AC4D24BA1B48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3D71D2E-0C02-2261-32C0-B1DC2C6DB8FD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F38EC43-567A-EE88-C801-256C96D22B36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B1E7861-A87D-5CBD-805F-365D1D6020E8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A3C1762-2473-98DC-968A-F05B4CBC61BA}"/>
              </a:ext>
            </a:extLst>
          </p:cNvPr>
          <p:cNvGrpSpPr/>
          <p:nvPr/>
        </p:nvGrpSpPr>
        <p:grpSpPr>
          <a:xfrm>
            <a:off x="13821336" y="10118088"/>
            <a:ext cx="360" cy="360"/>
            <a:chOff x="13821336" y="1011808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2" name="Entrada de lápiz 21">
                  <a:extLst>
                    <a:ext uri="{FF2B5EF4-FFF2-40B4-BE49-F238E27FC236}">
                      <a16:creationId xmlns:a16="http://schemas.microsoft.com/office/drawing/2014/main" id="{02240DD2-6D46-0218-730B-ACA8EFEBCF6D}"/>
                    </a:ext>
                  </a:extLst>
                </p14:cNvPr>
                <p14:cNvContentPartPr/>
                <p14:nvPr/>
              </p14:nvContentPartPr>
              <p14:xfrm>
                <a:off x="13821336" y="10118088"/>
                <a:ext cx="360" cy="360"/>
              </p14:xfrm>
            </p:contentPart>
          </mc:Choice>
          <mc:Fallback xmlns="">
            <p:pic>
              <p:nvPicPr>
                <p:cNvPr id="22" name="Entrada de lápiz 21">
                  <a:extLst>
                    <a:ext uri="{FF2B5EF4-FFF2-40B4-BE49-F238E27FC236}">
                      <a16:creationId xmlns:a16="http://schemas.microsoft.com/office/drawing/2014/main" id="{02240DD2-6D46-0218-730B-ACA8EFEBCF6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812336" y="1010908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3" name="Entrada de lápiz 22">
                  <a:extLst>
                    <a:ext uri="{FF2B5EF4-FFF2-40B4-BE49-F238E27FC236}">
                      <a16:creationId xmlns:a16="http://schemas.microsoft.com/office/drawing/2014/main" id="{0E78FA93-4D94-AA34-4559-8CAEC0641E6E}"/>
                    </a:ext>
                  </a:extLst>
                </p14:cNvPr>
                <p14:cNvContentPartPr/>
                <p14:nvPr/>
              </p14:nvContentPartPr>
              <p14:xfrm>
                <a:off x="13821336" y="10118088"/>
                <a:ext cx="360" cy="360"/>
              </p14:xfrm>
            </p:contentPart>
          </mc:Choice>
          <mc:Fallback xmlns="">
            <p:pic>
              <p:nvPicPr>
                <p:cNvPr id="23" name="Entrada de lápiz 22">
                  <a:extLst>
                    <a:ext uri="{FF2B5EF4-FFF2-40B4-BE49-F238E27FC236}">
                      <a16:creationId xmlns:a16="http://schemas.microsoft.com/office/drawing/2014/main" id="{0E78FA93-4D94-AA34-4559-8CAEC0641E6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812336" y="1010908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DCBF931-3B9D-3CDD-B869-70E419789A47}"/>
              </a:ext>
            </a:extLst>
          </p:cNvPr>
          <p:cNvSpPr txBox="1"/>
          <p:nvPr/>
        </p:nvSpPr>
        <p:spPr>
          <a:xfrm>
            <a:off x="3886200" y="1622578"/>
            <a:ext cx="112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REGIONES DEL SISTEMA MUSCULOAPONEURÓTICO SUPERFICIAL  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6DCA1607-FFB5-0B0C-2760-2BA3DD2D96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002140"/>
            <a:ext cx="8575249" cy="48259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0C94E6A-596F-A5B0-6521-C179F1A617FD}"/>
              </a:ext>
            </a:extLst>
          </p:cNvPr>
          <p:cNvSpPr txBox="1"/>
          <p:nvPr/>
        </p:nvSpPr>
        <p:spPr>
          <a:xfrm>
            <a:off x="1611092" y="2814847"/>
            <a:ext cx="722810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lvl="0"/>
            <a:r>
              <a:rPr lang="es-CO" sz="2000" dirty="0">
                <a:latin typeface="Bangla MN" pitchFamily="2" charset="0"/>
                <a:cs typeface="Bangla MN" pitchFamily="2" charset="0"/>
              </a:rPr>
              <a:t>2. ZONA. Se extiende hasta el cuello como el platisma y sigue hasta el surco y el pliegue </a:t>
            </a:r>
            <a:r>
              <a:rPr lang="es-CO" sz="2000" dirty="0" err="1">
                <a:latin typeface="Bangla MN" pitchFamily="2" charset="0"/>
                <a:cs typeface="Bangla MN" pitchFamily="2" charset="0"/>
              </a:rPr>
              <a:t>nasofaciales</a:t>
            </a:r>
            <a:r>
              <a:rPr lang="es-CO" sz="2000" dirty="0">
                <a:latin typeface="Bangla MN" pitchFamily="2" charset="0"/>
                <a:cs typeface="Bangla MN" pitchFamily="2" charset="0"/>
              </a:rPr>
              <a:t> y el cartílago auricular. </a:t>
            </a:r>
          </a:p>
          <a:p>
            <a:pPr lvl="0"/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lvl="0"/>
            <a:r>
              <a:rPr lang="es-CO" sz="2000" dirty="0">
                <a:latin typeface="Bangla MN" pitchFamily="2" charset="0"/>
                <a:cs typeface="Bangla MN" pitchFamily="2" charset="0"/>
              </a:rPr>
              <a:t>Debajo del cigoma, el SMAS es una capa gruesa y fibrosa bajo la grasa subcutánea, unido a la fascia parotídea. </a:t>
            </a:r>
          </a:p>
          <a:p>
            <a:pPr lvl="0"/>
            <a:r>
              <a:rPr lang="es-CO" sz="2000" dirty="0">
                <a:latin typeface="Bangla MN" pitchFamily="2" charset="0"/>
                <a:cs typeface="Bangla MN" pitchFamily="2" charset="0"/>
              </a:rPr>
              <a:t>Al extenderse hacia el surco </a:t>
            </a:r>
            <a:r>
              <a:rPr lang="es-CO" sz="2000" dirty="0" err="1">
                <a:latin typeface="Bangla MN" pitchFamily="2" charset="0"/>
                <a:cs typeface="Bangla MN" pitchFamily="2" charset="0"/>
              </a:rPr>
              <a:t>nasofacial</a:t>
            </a:r>
            <a:r>
              <a:rPr lang="es-CO" sz="2000" dirty="0">
                <a:latin typeface="Bangla MN" pitchFamily="2" charset="0"/>
                <a:cs typeface="Bangla MN" pitchFamily="2" charset="0"/>
              </a:rPr>
              <a:t> y el reborde </a:t>
            </a:r>
            <a:r>
              <a:rPr lang="es-CO" sz="2000" dirty="0" err="1">
                <a:latin typeface="Bangla MN" pitchFamily="2" charset="0"/>
                <a:cs typeface="Bangla MN" pitchFamily="2" charset="0"/>
              </a:rPr>
              <a:t>infraorbital</a:t>
            </a:r>
            <a:r>
              <a:rPr lang="es-CO" sz="2000" dirty="0">
                <a:latin typeface="Bangla MN" pitchFamily="2" charset="0"/>
                <a:cs typeface="Bangla MN" pitchFamily="2" charset="0"/>
              </a:rPr>
              <a:t> se vuelve delgado.</a:t>
            </a:r>
          </a:p>
          <a:p>
            <a:pPr lvl="0"/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lvl="0"/>
            <a:r>
              <a:rPr lang="es-CO" sz="2000" dirty="0">
                <a:latin typeface="Bangla MN" pitchFamily="2" charset="0"/>
                <a:cs typeface="Bangla MN" pitchFamily="2" charset="0"/>
              </a:rPr>
              <a:t>En el borde </a:t>
            </a:r>
            <a:r>
              <a:rPr lang="es-CO" sz="2000" dirty="0" err="1">
                <a:latin typeface="Bangla MN" pitchFamily="2" charset="0"/>
                <a:cs typeface="Bangla MN" pitchFamily="2" charset="0"/>
              </a:rPr>
              <a:t>infraorbital</a:t>
            </a:r>
            <a:r>
              <a:rPr lang="es-CO" sz="2000" dirty="0">
                <a:latin typeface="Bangla MN" pitchFamily="2" charset="0"/>
                <a:cs typeface="Bangla MN" pitchFamily="2" charset="0"/>
              </a:rPr>
              <a:t> lateral el ligamento cigomático fija el SMAS y el cigomático mayor.</a:t>
            </a:r>
          </a:p>
          <a:p>
            <a:pPr lvl="0"/>
            <a:r>
              <a:rPr lang="es-CO" sz="2000" dirty="0">
                <a:latin typeface="Bangla MN" pitchFamily="2" charset="0"/>
                <a:cs typeface="Bangla MN" pitchFamily="2" charset="0"/>
              </a:rPr>
              <a:t>El pliegue </a:t>
            </a:r>
            <a:r>
              <a:rPr lang="es-CO" sz="2000" dirty="0" err="1">
                <a:latin typeface="Bangla MN" pitchFamily="2" charset="0"/>
                <a:cs typeface="Bangla MN" pitchFamily="2" charset="0"/>
              </a:rPr>
              <a:t>nasolabial</a:t>
            </a:r>
            <a:r>
              <a:rPr lang="es-CO" sz="2000" dirty="0">
                <a:latin typeface="Bangla MN" pitchFamily="2" charset="0"/>
                <a:cs typeface="Bangla MN" pitchFamily="2" charset="0"/>
              </a:rPr>
              <a:t> es un límite real y una zona de transición. </a:t>
            </a:r>
          </a:p>
          <a:p>
            <a:pPr lvl="0"/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lvl="0"/>
            <a:r>
              <a:rPr lang="es-CO" sz="2000" dirty="0">
                <a:latin typeface="Bangla MN" pitchFamily="2" charset="0"/>
                <a:cs typeface="Bangla MN" pitchFamily="2" charset="0"/>
              </a:rPr>
              <a:t>3. ZONA. Comprende el surco </a:t>
            </a:r>
            <a:r>
              <a:rPr lang="es-CO" sz="2000" dirty="0" err="1">
                <a:latin typeface="Bangla MN" pitchFamily="2" charset="0"/>
                <a:cs typeface="Bangla MN" pitchFamily="2" charset="0"/>
              </a:rPr>
              <a:t>nasofacial</a:t>
            </a:r>
            <a:r>
              <a:rPr lang="es-CO" sz="2000" dirty="0">
                <a:latin typeface="Bangla MN" pitchFamily="2" charset="0"/>
                <a:cs typeface="Bangla MN" pitchFamily="2" charset="0"/>
              </a:rPr>
              <a:t>, la nariz, el pliegue </a:t>
            </a:r>
            <a:r>
              <a:rPr lang="es-CO" sz="2000" dirty="0" err="1">
                <a:latin typeface="Bangla MN" pitchFamily="2" charset="0"/>
                <a:cs typeface="Bangla MN" pitchFamily="2" charset="0"/>
              </a:rPr>
              <a:t>nasolabial</a:t>
            </a:r>
            <a:r>
              <a:rPr lang="es-CO" sz="2000" dirty="0">
                <a:latin typeface="Bangla MN" pitchFamily="2" charset="0"/>
                <a:cs typeface="Bangla MN" pitchFamily="2" charset="0"/>
              </a:rPr>
              <a:t>, la zona </a:t>
            </a:r>
            <a:r>
              <a:rPr lang="es-CO" sz="2000" dirty="0" err="1">
                <a:latin typeface="Bangla MN" pitchFamily="2" charset="0"/>
                <a:cs typeface="Bangla MN" pitchFamily="2" charset="0"/>
              </a:rPr>
              <a:t>perioral</a:t>
            </a:r>
            <a:r>
              <a:rPr lang="es-CO" sz="2000" dirty="0">
                <a:latin typeface="Bangla MN" pitchFamily="2" charset="0"/>
                <a:cs typeface="Bangla MN" pitchFamily="2" charset="0"/>
              </a:rPr>
              <a:t> y los labios cutáneos superiores e inferiores. Poca o nula grasa subcutánea.</a:t>
            </a:r>
          </a:p>
        </p:txBody>
      </p:sp>
    </p:spTree>
    <p:extLst>
      <p:ext uri="{BB962C8B-B14F-4D97-AF65-F5344CB8AC3E}">
        <p14:creationId xmlns:p14="http://schemas.microsoft.com/office/powerpoint/2010/main" val="3802548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515EF-6DAE-6604-99D0-2B5EF6770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5DEC3E-AD93-8EB5-5346-D247BB4AD14F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8CBF71E-6E5F-0140-5780-1033D23BA532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3E18E7F-E4D5-E97A-9C7B-63BD28993711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7B5A5F1-25B0-9D64-9F6B-63146BEBE275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FFF7F801-E264-1DF1-22AD-33A887BD117A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5E4E92A-0FC0-3738-F359-2A30C8691261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454AA09-4A80-3549-7EE2-AD8935153DD2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A4DD86E-6FE7-5BFE-8331-12213EC37609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1F47301-0A59-BB4A-91FB-050BDD127F22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411617F-586E-7BC2-0673-49382F5D6720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A5430E5-222B-33ED-0A19-859CA7DB6C15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7C221FC-AB2F-E4BD-7008-451594EEE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-1028700"/>
            <a:ext cx="6934200" cy="1074702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9CBFC74-7660-DF8B-C15C-331CFFF768AE}"/>
              </a:ext>
            </a:extLst>
          </p:cNvPr>
          <p:cNvSpPr txBox="1"/>
          <p:nvPr/>
        </p:nvSpPr>
        <p:spPr>
          <a:xfrm>
            <a:off x="1436046" y="2476500"/>
            <a:ext cx="481235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CO" sz="2000" dirty="0">
                <a:latin typeface="Bangla MN" pitchFamily="2" charset="0"/>
                <a:cs typeface="Bangla MN" pitchFamily="2" charset="0"/>
              </a:rPr>
              <a:t>Musculo frontal </a:t>
            </a:r>
          </a:p>
          <a:p>
            <a:pPr marL="342900" indent="-342900">
              <a:buFont typeface="+mj-lt"/>
              <a:buAutoNum type="arabicPeriod"/>
            </a:pPr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000" dirty="0">
                <a:latin typeface="Bangla MN" pitchFamily="2" charset="0"/>
                <a:cs typeface="Bangla MN" pitchFamily="2" charset="0"/>
              </a:rPr>
              <a:t>Corrugador </a:t>
            </a:r>
          </a:p>
          <a:p>
            <a:pPr marL="342900" indent="-342900">
              <a:buFont typeface="+mj-lt"/>
              <a:buAutoNum type="arabicPeriod"/>
            </a:pPr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000" dirty="0" err="1">
                <a:latin typeface="Bangla MN" pitchFamily="2" charset="0"/>
                <a:cs typeface="Bangla MN" pitchFamily="2" charset="0"/>
              </a:rPr>
              <a:t>Procerus</a:t>
            </a:r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000" dirty="0">
                <a:latin typeface="Bangla MN" pitchFamily="2" charset="0"/>
                <a:cs typeface="Bangla MN" pitchFamily="2" charset="0"/>
              </a:rPr>
              <a:t>Elevador nasal </a:t>
            </a:r>
          </a:p>
          <a:p>
            <a:pPr marL="342900" indent="-342900">
              <a:buFont typeface="+mj-lt"/>
              <a:buAutoNum type="arabicPeriod"/>
            </a:pPr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000" dirty="0">
                <a:latin typeface="Bangla MN" pitchFamily="2" charset="0"/>
                <a:cs typeface="Bangla MN" pitchFamily="2" charset="0"/>
              </a:rPr>
              <a:t>Orbicular de los parpados </a:t>
            </a:r>
          </a:p>
          <a:p>
            <a:pPr marL="342900" indent="-342900">
              <a:buFont typeface="+mj-lt"/>
              <a:buAutoNum type="arabicPeriod"/>
            </a:pPr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000" dirty="0">
                <a:latin typeface="Bangla MN" pitchFamily="2" charset="0"/>
                <a:cs typeface="Bangla MN" pitchFamily="2" charset="0"/>
              </a:rPr>
              <a:t>Orbicular de  ojos </a:t>
            </a:r>
          </a:p>
          <a:p>
            <a:pPr marL="342900" indent="-342900">
              <a:buFont typeface="+mj-lt"/>
              <a:buAutoNum type="arabicPeriod"/>
            </a:pPr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000" dirty="0">
                <a:latin typeface="Bangla MN" pitchFamily="2" charset="0"/>
                <a:cs typeface="Bangla MN" pitchFamily="2" charset="0"/>
              </a:rPr>
              <a:t>Depresor del septum nasal </a:t>
            </a:r>
          </a:p>
          <a:p>
            <a:pPr marL="342900" indent="-342900">
              <a:buFont typeface="+mj-lt"/>
              <a:buAutoNum type="arabicPeriod"/>
            </a:pPr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000" dirty="0">
                <a:latin typeface="Bangla MN" pitchFamily="2" charset="0"/>
                <a:cs typeface="Bangla MN" pitchFamily="2" charset="0"/>
              </a:rPr>
              <a:t>Orbicular de boca </a:t>
            </a:r>
          </a:p>
          <a:p>
            <a:pPr marL="342900" indent="-342900">
              <a:buFont typeface="+mj-lt"/>
              <a:buAutoNum type="arabicPeriod"/>
            </a:pPr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000" dirty="0">
                <a:latin typeface="Bangla MN" pitchFamily="2" charset="0"/>
                <a:cs typeface="Bangla MN" pitchFamily="2" charset="0"/>
              </a:rPr>
              <a:t>Depresor del </a:t>
            </a:r>
            <a:r>
              <a:rPr lang="es-CO" sz="2000" dirty="0" err="1">
                <a:latin typeface="Bangla MN" pitchFamily="2" charset="0"/>
                <a:cs typeface="Bangla MN" pitchFamily="2" charset="0"/>
              </a:rPr>
              <a:t>angulo</a:t>
            </a:r>
            <a:r>
              <a:rPr lang="es-CO" sz="2000" dirty="0">
                <a:latin typeface="Bangla MN" pitchFamily="2" charset="0"/>
                <a:cs typeface="Bangla MN" pitchFamily="2" charset="0"/>
              </a:rPr>
              <a:t> de la boca</a:t>
            </a:r>
          </a:p>
          <a:p>
            <a:pPr marL="342900" indent="-342900">
              <a:buFont typeface="+mj-lt"/>
              <a:buAutoNum type="arabicPeriod"/>
            </a:pPr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000" dirty="0">
                <a:latin typeface="Bangla MN" pitchFamily="2" charset="0"/>
                <a:cs typeface="Bangla MN" pitchFamily="2" charset="0"/>
              </a:rPr>
              <a:t>Mentoniano </a:t>
            </a:r>
          </a:p>
          <a:p>
            <a:pPr marL="342900" indent="-342900">
              <a:buFont typeface="+mj-lt"/>
              <a:buAutoNum type="arabicPeriod"/>
            </a:pPr>
            <a:endParaRPr lang="es-CO" sz="20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sz="2000" dirty="0">
                <a:latin typeface="Bangla MN" pitchFamily="2" charset="0"/>
                <a:cs typeface="Bangla MN" pitchFamily="2" charset="0"/>
              </a:rPr>
              <a:t>Platisma </a:t>
            </a:r>
          </a:p>
        </p:txBody>
      </p:sp>
    </p:spTree>
    <p:extLst>
      <p:ext uri="{BB962C8B-B14F-4D97-AF65-F5344CB8AC3E}">
        <p14:creationId xmlns:p14="http://schemas.microsoft.com/office/powerpoint/2010/main" val="2693666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E54EB-3A55-761B-ACE5-C48B0F657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8C613AD-EF3B-8998-F2FC-7B3E9D91E475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9230BA7-A1A0-5A06-D085-D1930B9E7E50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BFD0F3F-2933-3B3B-13F7-BC5353544026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D3D1247-8B4D-CAF9-942E-32FCC9A40F6D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26340F37-E25E-D2F9-95D1-CF7297267B1B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A2DC2FC-39F8-C951-F49F-70A951ACB79F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7D5F763-A4EC-8BCA-097F-FB58B13C19D2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8BBD652-422D-64B7-9673-BB116246C11F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B21185D-E2E7-9A2A-228C-4252FE6DC72C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9AA2A1C-73AC-D0A6-2A44-A8EAF0B8F564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922660E-0CEB-CDDC-9C82-00228ED552F4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0B7C7BC-862C-3465-2E9D-72D735952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781300"/>
            <a:ext cx="9166936" cy="61453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8B1CF8A-C544-4A16-0F97-4E8AFA5923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220" y="3987800"/>
            <a:ext cx="4533900" cy="23114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8516C0B-F8F6-1560-FF21-42FF3E63F2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900" y="3238500"/>
            <a:ext cx="47371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56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9E8E1-8FDE-7AC9-3621-FB58F1139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F4508A1-5655-E7D5-B4B7-6DCD9C9E804E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AB8A051-BE95-4C05-A0E9-02A8A8A64DA4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4BF65BD-B7DF-653D-3E70-6CD4E808B33A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7CBD118-7A6E-A268-3136-05B044209D17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DD13EE93-405D-E9CD-D2C2-54D7B7765DE4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92134FF-C42F-3D78-554E-DE0A66169808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9DC16CE-C50A-AD90-1232-E43DC08B968A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7796FDE-3CF5-A8A3-B7B8-BB1878390119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704ABF3-C1C6-FFBE-5C61-091DE0D6640B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88F43BF-4972-725F-03E3-0D65B88214B9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068DE7B-C9CF-0126-61F9-291D9FF8CA58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2EA86CD-7F61-89BF-5799-8C1966909265}"/>
              </a:ext>
            </a:extLst>
          </p:cNvPr>
          <p:cNvSpPr txBox="1"/>
          <p:nvPr/>
        </p:nvSpPr>
        <p:spPr>
          <a:xfrm>
            <a:off x="3200400" y="2019300"/>
            <a:ext cx="117188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700" dirty="0">
                <a:latin typeface="Bangla MN" pitchFamily="2" charset="0"/>
                <a:cs typeface="Bangla MN" pitchFamily="2" charset="0"/>
              </a:rPr>
              <a:t>VISTA POSTERO-ANTERIOR DE LOS LABIOS DE SU IRRIGACION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74A527F-03C6-4BC7-60A9-DA43295FE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2849282"/>
            <a:ext cx="8839200" cy="528214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E7238B0-5445-3092-7561-649EEAA363A9}"/>
              </a:ext>
            </a:extLst>
          </p:cNvPr>
          <p:cNvSpPr txBox="1"/>
          <p:nvPr/>
        </p:nvSpPr>
        <p:spPr>
          <a:xfrm>
            <a:off x="14249400" y="4914900"/>
            <a:ext cx="32161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700" dirty="0">
                <a:latin typeface="Bangla MN" pitchFamily="2" charset="0"/>
                <a:cs typeface="Bangla MN" pitchFamily="2" charset="0"/>
              </a:rPr>
              <a:t>ENCRUCIJADA MUSCULAR DEL MODIOLO DETRÁS DE LA COMISURA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845C45C-1776-1A0E-4B5F-77CABFADE3B2}"/>
              </a:ext>
            </a:extLst>
          </p:cNvPr>
          <p:cNvSpPr txBox="1"/>
          <p:nvPr/>
        </p:nvSpPr>
        <p:spPr>
          <a:xfrm>
            <a:off x="11419489" y="7886700"/>
            <a:ext cx="5659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700" dirty="0" err="1">
                <a:latin typeface="Bangla MN" pitchFamily="2" charset="0"/>
                <a:cs typeface="Bangla MN" pitchFamily="2" charset="0"/>
              </a:rPr>
              <a:t>Musculos</a:t>
            </a:r>
            <a:r>
              <a:rPr lang="es-CO" sz="2700" dirty="0">
                <a:latin typeface="Bangla MN" pitchFamily="2" charset="0"/>
                <a:cs typeface="Bangla MN" pitchFamily="2" charset="0"/>
              </a:rPr>
              <a:t> superficiales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s-CO" sz="2700" dirty="0" err="1">
                <a:latin typeface="Bangla MN" pitchFamily="2" charset="0"/>
                <a:cs typeface="Bangla MN" pitchFamily="2" charset="0"/>
              </a:rPr>
              <a:t>Cigomatico</a:t>
            </a:r>
            <a:r>
              <a:rPr lang="es-CO" sz="2700" dirty="0">
                <a:latin typeface="Bangla MN" pitchFamily="2" charset="0"/>
                <a:cs typeface="Bangla MN" pitchFamily="2" charset="0"/>
              </a:rPr>
              <a:t> mayor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s-CO" sz="2700" dirty="0">
                <a:latin typeface="Bangla MN" pitchFamily="2" charset="0"/>
                <a:cs typeface="Bangla MN" pitchFamily="2" charset="0"/>
              </a:rPr>
              <a:t>Triangular de los labios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s-CO" sz="2700" dirty="0">
                <a:latin typeface="Bangla MN" pitchFamily="2" charset="0"/>
                <a:cs typeface="Bangla MN" pitchFamily="2" charset="0"/>
              </a:rPr>
              <a:t>Risorio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3584901-F536-0559-6906-B9FF724CC444}"/>
              </a:ext>
            </a:extLst>
          </p:cNvPr>
          <p:cNvSpPr txBox="1"/>
          <p:nvPr/>
        </p:nvSpPr>
        <p:spPr>
          <a:xfrm>
            <a:off x="2253910" y="8002334"/>
            <a:ext cx="6700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err="1">
                <a:latin typeface="Bangla MN" pitchFamily="2" charset="0"/>
                <a:cs typeface="Bangla MN" pitchFamily="2" charset="0"/>
              </a:rPr>
              <a:t>Musculos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Profundos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Buccinador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Canino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Orbicular de los Labios </a:t>
            </a:r>
          </a:p>
        </p:txBody>
      </p:sp>
    </p:spTree>
    <p:extLst>
      <p:ext uri="{BB962C8B-B14F-4D97-AF65-F5344CB8AC3E}">
        <p14:creationId xmlns:p14="http://schemas.microsoft.com/office/powerpoint/2010/main" val="759550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AF377-8E27-031A-A7EA-B31E16DD2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60309C2-8097-6F3C-F6DF-7F1BE063EB99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EB12C44-6115-A02D-455E-EA32BEBFBEBC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0289A9C-EC69-0A75-E03E-F76EDAAAA1D3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EE611AB-731C-D466-6DA7-6F8A19E5AD63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197004C5-B5B2-3C6C-F041-5A3EA90943B3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DF33726-431F-A10F-C739-9ACA797A16BE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1EEBB49-DF8E-C887-3DFA-6D2DAF112FBB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91B2707-2866-136A-A475-D93C2787EF4F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E7DA811-F79A-4249-2E2A-5B920DFC2655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8AD8FCB-4A0F-B886-D55C-E2A04664E7CF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7EB9F93-77CA-70F8-C35E-B7E90F0E9C7A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A809F6F-1642-899D-36E5-3D424A3A98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624639"/>
            <a:ext cx="5835288" cy="813435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914222A-D1E8-D3F9-B8A0-0F48A0DBD8EF}"/>
              </a:ext>
            </a:extLst>
          </p:cNvPr>
          <p:cNvSpPr txBox="1"/>
          <p:nvPr/>
        </p:nvSpPr>
        <p:spPr>
          <a:xfrm>
            <a:off x="1313847" y="1988718"/>
            <a:ext cx="92964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Paquete graso central de la frente</a:t>
            </a:r>
          </a:p>
          <a:p>
            <a:pPr marL="457200" indent="-457200">
              <a:buFont typeface="+mj-lt"/>
              <a:buAutoNum type="alphaL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457200" indent="-457200">
              <a:buFont typeface="+mj-lt"/>
              <a:buAutoNum type="alphaL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Paquete graso de frente media</a:t>
            </a:r>
          </a:p>
          <a:p>
            <a:pPr marL="457200" indent="-457200">
              <a:buFont typeface="+mj-lt"/>
              <a:buAutoNum type="alphaL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457200" indent="-457200">
              <a:buFont typeface="+mj-lt"/>
              <a:buAutoNum type="alphaL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Paquete graso supraorbitario</a:t>
            </a:r>
          </a:p>
          <a:p>
            <a:pPr marL="457200" indent="-457200">
              <a:buFont typeface="+mj-lt"/>
              <a:buAutoNum type="alphaL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457200" indent="-457200">
              <a:buFont typeface="+mj-lt"/>
              <a:buAutoNum type="alphaLcPeriod"/>
            </a:pPr>
            <a:r>
              <a:rPr lang="es-CO" sz="2400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Paquete graso infraorbitario </a:t>
            </a:r>
          </a:p>
          <a:p>
            <a:pPr marL="457200" indent="-457200">
              <a:buFont typeface="+mj-lt"/>
              <a:buAutoNum type="alphaL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457200" indent="-457200">
              <a:buFont typeface="+mj-lt"/>
              <a:buAutoNum type="alphaLcPeriod"/>
            </a:pPr>
            <a:r>
              <a:rPr lang="es-CO" sz="2400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Paquete graso mejilla media</a:t>
            </a:r>
          </a:p>
          <a:p>
            <a:pPr marL="457200" indent="-457200">
              <a:buFont typeface="+mj-lt"/>
              <a:buAutoNum type="alphaL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457200" indent="-457200">
              <a:buFont typeface="+mj-lt"/>
              <a:buAutoNum type="alphaLcPeriod"/>
            </a:pPr>
            <a:r>
              <a:rPr lang="es-CO" sz="2400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Paquete graso orbital lateral </a:t>
            </a:r>
          </a:p>
          <a:p>
            <a:pPr marL="457200" indent="-457200">
              <a:buFont typeface="+mj-lt"/>
              <a:buAutoNum type="alphaL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457200" indent="-457200">
              <a:buFont typeface="+mj-lt"/>
              <a:buAutoNum type="alphaL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Mejilla temporal lateral</a:t>
            </a:r>
          </a:p>
          <a:p>
            <a:pPr marL="457200" indent="-457200">
              <a:buFont typeface="+mj-lt"/>
              <a:buAutoNum type="alphaL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457200" indent="-457200">
              <a:buFont typeface="+mj-lt"/>
              <a:buAutoNum type="alphaLcPeriod"/>
            </a:pPr>
            <a:r>
              <a:rPr lang="es-CO" sz="2400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Paquete graso </a:t>
            </a:r>
            <a:r>
              <a:rPr lang="es-CO" sz="2400" dirty="0" err="1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nasolabial</a:t>
            </a:r>
            <a:r>
              <a:rPr lang="es-CO" sz="2400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 </a:t>
            </a:r>
          </a:p>
          <a:p>
            <a:pPr marL="457200" indent="-457200">
              <a:buFont typeface="+mj-lt"/>
              <a:buAutoNum type="alphaLcPeriod"/>
            </a:pPr>
            <a:endParaRPr lang="es-CO" sz="2400" dirty="0">
              <a:solidFill>
                <a:srgbClr val="FF0000"/>
              </a:solidFill>
              <a:latin typeface="Bangla MN" pitchFamily="2" charset="0"/>
              <a:cs typeface="Bangla MN" pitchFamily="2" charset="0"/>
            </a:endParaRPr>
          </a:p>
          <a:p>
            <a:pPr marL="457200" indent="-457200">
              <a:buFont typeface="+mj-lt"/>
              <a:buAutoNum type="alphaLcPeriod"/>
            </a:pPr>
            <a:r>
              <a:rPr lang="es-CO" sz="2400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Paquete graso mejilla media </a:t>
            </a:r>
          </a:p>
          <a:p>
            <a:pPr marL="457200" indent="-457200">
              <a:buFont typeface="+mj-lt"/>
              <a:buAutoNum type="alphaLcPeriod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457200" indent="-457200">
              <a:buFont typeface="+mj-lt"/>
              <a:buAutoNum type="alphaLcPeriod"/>
            </a:pPr>
            <a:r>
              <a:rPr lang="es-CO" sz="2400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Paquete graso papada superior</a:t>
            </a:r>
          </a:p>
          <a:p>
            <a:pPr marL="457200" indent="-457200">
              <a:buFont typeface="+mj-lt"/>
              <a:buAutoNum type="alphaLcPeriod"/>
            </a:pPr>
            <a:endParaRPr lang="es-CO" sz="2400" dirty="0">
              <a:solidFill>
                <a:srgbClr val="FF0000"/>
              </a:solidFill>
              <a:latin typeface="Bangla MN" pitchFamily="2" charset="0"/>
              <a:cs typeface="Bangla MN" pitchFamily="2" charset="0"/>
            </a:endParaRPr>
          </a:p>
          <a:p>
            <a:pPr marL="457200" indent="-457200">
              <a:buFont typeface="+mj-lt"/>
              <a:buAutoNum type="alphaLcPeriod"/>
            </a:pPr>
            <a:r>
              <a:rPr lang="es-CO" sz="2400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Paquete graso papada inferior  </a:t>
            </a:r>
          </a:p>
        </p:txBody>
      </p:sp>
    </p:spTree>
    <p:extLst>
      <p:ext uri="{BB962C8B-B14F-4D97-AF65-F5344CB8AC3E}">
        <p14:creationId xmlns:p14="http://schemas.microsoft.com/office/powerpoint/2010/main" val="1445469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EC7B2-3FAA-437E-AC63-A6F29CA3F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A2658B8-DAE9-17C1-7437-CB22BB38D78D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A3C4AFE-5AFB-E65E-1449-14381EEEC58C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4570BDF-48B7-0193-26A9-AA5D6B9E748A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CAF0ED8-684D-17D0-EED1-F1920F7A24BF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F788C16-1273-8518-60E1-375929234F40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C894786-A4BE-510A-8955-3816E4E03426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3D53BB1-D74F-E8BC-F322-8B33CCE92A49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9C1D6F8-44B3-6E1B-2DE4-9D0491CB6D5C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CC93875-C696-DE7E-B17F-325C3C4A6F52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8054C28-D425-67B3-3F1A-26EDDA53E68D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7E4F9B3-AC91-BD61-985C-4CDFF05CE875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61FB8E4-DB70-3FFB-C629-71B40CC52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1000" y="1589587"/>
            <a:ext cx="5988050" cy="801126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F2821B0-3974-E878-CF2F-515928F15C29}"/>
              </a:ext>
            </a:extLst>
          </p:cNvPr>
          <p:cNvSpPr txBox="1"/>
          <p:nvPr/>
        </p:nvSpPr>
        <p:spPr>
          <a:xfrm>
            <a:off x="1331496" y="5595217"/>
            <a:ext cx="101441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AURICULAR MAYOR Y ESPINAL ACCESORIO 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RAMA TEMPORAL DEL NERVIOO FACIAL 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RAMA MARGINAL MANDIBULAR 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RAMAS CIGOMATICAS Y BUCALES DEL FACIAL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SUPRAORBITARIO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INFRAORBITARIO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400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MENTONIANO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7B43677-4ECC-C7C4-C66F-620225F0E621}"/>
              </a:ext>
            </a:extLst>
          </p:cNvPr>
          <p:cNvSpPr txBox="1"/>
          <p:nvPr/>
        </p:nvSpPr>
        <p:spPr>
          <a:xfrm>
            <a:off x="3074065" y="8496300"/>
            <a:ext cx="6829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Su alteración causa HEMATOMA DE LA ZONA ,  anestesia o dolor y PARESTESIAS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714BE03-F6F6-D8B3-0A1F-B52D59FBDC51}"/>
              </a:ext>
            </a:extLst>
          </p:cNvPr>
          <p:cNvSpPr txBox="1"/>
          <p:nvPr/>
        </p:nvSpPr>
        <p:spPr>
          <a:xfrm>
            <a:off x="1436046" y="2476500"/>
            <a:ext cx="94605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PUNTOS CRÍTICOS 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Zonas donde es más fácil dañar estructuras nerviosas motoras y sensitivas por ser superficiales. 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El daño a una de estas estructuras puede tener consecuencias graves desde el punto de vista funcional, estético o sensitivo </a:t>
            </a:r>
          </a:p>
        </p:txBody>
      </p:sp>
    </p:spTree>
    <p:extLst>
      <p:ext uri="{BB962C8B-B14F-4D97-AF65-F5344CB8AC3E}">
        <p14:creationId xmlns:p14="http://schemas.microsoft.com/office/powerpoint/2010/main" val="1870954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303" y="-161766"/>
            <a:ext cx="19621739" cy="3784734"/>
          </a:xfrm>
          <a:custGeom>
            <a:avLst/>
            <a:gdLst/>
            <a:ahLst/>
            <a:cxnLst/>
            <a:rect l="l" t="t" r="r" b="b"/>
            <a:pathLst>
              <a:path w="19621739" h="3784734">
                <a:moveTo>
                  <a:pt x="0" y="0"/>
                </a:moveTo>
                <a:lnTo>
                  <a:pt x="19621739" y="0"/>
                </a:lnTo>
                <a:lnTo>
                  <a:pt x="19621739" y="3784734"/>
                </a:lnTo>
                <a:lnTo>
                  <a:pt x="0" y="3784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1595" b="-55475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368177" y="714930"/>
            <a:ext cx="6009492" cy="2644619"/>
            <a:chOff x="0" y="0"/>
            <a:chExt cx="3091529" cy="1360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122387" y="0"/>
                  </a:moveTo>
                  <a:lnTo>
                    <a:pt x="2969143" y="0"/>
                  </a:lnTo>
                  <a:cubicBezTo>
                    <a:pt x="3036735" y="0"/>
                    <a:pt x="3091529" y="54794"/>
                    <a:pt x="3091529" y="122387"/>
                  </a:cubicBezTo>
                  <a:lnTo>
                    <a:pt x="3091529" y="1238114"/>
                  </a:lnTo>
                  <a:cubicBezTo>
                    <a:pt x="3091529" y="1305706"/>
                    <a:pt x="3036735" y="1360500"/>
                    <a:pt x="2969143" y="1360500"/>
                  </a:cubicBezTo>
                  <a:lnTo>
                    <a:pt x="122387" y="1360500"/>
                  </a:lnTo>
                  <a:cubicBezTo>
                    <a:pt x="54794" y="1360500"/>
                    <a:pt x="0" y="1305706"/>
                    <a:pt x="0" y="1238114"/>
                  </a:cubicBezTo>
                  <a:lnTo>
                    <a:pt x="0" y="122387"/>
                  </a:lnTo>
                  <a:cubicBezTo>
                    <a:pt x="0" y="54794"/>
                    <a:pt x="54794" y="0"/>
                    <a:pt x="122387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462765" y="-332452"/>
            <a:ext cx="3219657" cy="5475952"/>
          </a:xfrm>
          <a:custGeom>
            <a:avLst/>
            <a:gdLst/>
            <a:ahLst/>
            <a:cxnLst/>
            <a:rect l="l" t="t" r="r" b="b"/>
            <a:pathLst>
              <a:path w="3219657" h="5475952">
                <a:moveTo>
                  <a:pt x="0" y="0"/>
                </a:moveTo>
                <a:lnTo>
                  <a:pt x="3219657" y="0"/>
                </a:lnTo>
                <a:lnTo>
                  <a:pt x="3219657" y="5475952"/>
                </a:lnTo>
                <a:lnTo>
                  <a:pt x="0" y="5475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2434435" y="1839118"/>
            <a:ext cx="2657772" cy="49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4"/>
              </a:lnSpc>
            </a:pPr>
            <a:r>
              <a:rPr lang="en-US" sz="292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81516" y="1490364"/>
            <a:ext cx="1628120" cy="44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623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/>
          <p:cNvSpPr/>
          <p:nvPr/>
        </p:nvSpPr>
        <p:spPr>
          <a:xfrm rot="1114548">
            <a:off x="2113443" y="1627080"/>
            <a:ext cx="466637" cy="1002964"/>
          </a:xfrm>
          <a:custGeom>
            <a:avLst/>
            <a:gdLst/>
            <a:ahLst/>
            <a:cxnLst/>
            <a:rect l="l" t="t" r="r" b="b"/>
            <a:pathLst>
              <a:path w="466637" h="1002964">
                <a:moveTo>
                  <a:pt x="0" y="0"/>
                </a:moveTo>
                <a:lnTo>
                  <a:pt x="466638" y="0"/>
                </a:lnTo>
                <a:lnTo>
                  <a:pt x="466638" y="1002964"/>
                </a:lnTo>
                <a:lnTo>
                  <a:pt x="0" y="1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3713495" y="2406532"/>
            <a:ext cx="1378712" cy="1378712"/>
          </a:xfrm>
          <a:custGeom>
            <a:avLst/>
            <a:gdLst/>
            <a:ahLst/>
            <a:cxnLst/>
            <a:rect l="l" t="t" r="r" b="b"/>
            <a:pathLst>
              <a:path w="1378712" h="1378712">
                <a:moveTo>
                  <a:pt x="0" y="0"/>
                </a:moveTo>
                <a:lnTo>
                  <a:pt x="1378712" y="0"/>
                </a:lnTo>
                <a:lnTo>
                  <a:pt x="1378712" y="1378712"/>
                </a:lnTo>
                <a:lnTo>
                  <a:pt x="0" y="1378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/>
          <p:cNvSpPr txBox="1"/>
          <p:nvPr/>
        </p:nvSpPr>
        <p:spPr>
          <a:xfrm>
            <a:off x="2396970" y="2294402"/>
            <a:ext cx="2695237" cy="340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3"/>
              </a:lnSpc>
            </a:pPr>
            <a:r>
              <a:rPr lang="en-US" sz="198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44588" y="2606005"/>
            <a:ext cx="1340685" cy="24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5"/>
              </a:lnSpc>
            </a:pPr>
            <a:r>
              <a:rPr lang="en-US" sz="1453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14790B6-BD37-B0C9-FB4F-8234B3E8B6CA}"/>
              </a:ext>
            </a:extLst>
          </p:cNvPr>
          <p:cNvSpPr txBox="1"/>
          <p:nvPr/>
        </p:nvSpPr>
        <p:spPr>
          <a:xfrm>
            <a:off x="3304720" y="4646602"/>
            <a:ext cx="6525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Bangla MN" pitchFamily="2" charset="0"/>
                <a:cs typeface="Bangla MN" pitchFamily="2" charset="0"/>
              </a:rPr>
              <a:t>CONCEPTOS BASICOS : BIOPLASTIA Y ACIDO HIALURONICO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Bangla MN" pitchFamily="2" charset="0"/>
                <a:cs typeface="Bangla MN" pitchFamily="2" charset="0"/>
              </a:rPr>
              <a:t>ANATOMIA LABIAL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Bangla MN" pitchFamily="2" charset="0"/>
                <a:cs typeface="Bangla MN" pitchFamily="2" charset="0"/>
              </a:rPr>
              <a:t>VASCULARIZACION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Bangla MN" pitchFamily="2" charset="0"/>
                <a:cs typeface="Bangla MN" pitchFamily="2" charset="0"/>
              </a:rPr>
              <a:t>ENVEJECIMIENTO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A7FDE2-97E7-A41E-9492-0A21271E583C}"/>
              </a:ext>
            </a:extLst>
          </p:cNvPr>
          <p:cNvSpPr txBox="1"/>
          <p:nvPr/>
        </p:nvSpPr>
        <p:spPr>
          <a:xfrm>
            <a:off x="3292528" y="6475771"/>
            <a:ext cx="4561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Bangla MN" pitchFamily="2" charset="0"/>
                <a:cs typeface="Bangla MN" pitchFamily="2" charset="0"/>
              </a:rPr>
              <a:t>AGUJAS Vs CANULA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Bangla MN" pitchFamily="2" charset="0"/>
                <a:cs typeface="Bangla MN" pitchFamily="2" charset="0"/>
              </a:rPr>
              <a:t>LIMPIEZA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Bangla MN" pitchFamily="2" charset="0"/>
                <a:cs typeface="Bangla MN" pitchFamily="2" charset="0"/>
              </a:rPr>
              <a:t>ANESTESIA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1C3B9C8-AADE-30D7-3D59-97F760184AAC}"/>
              </a:ext>
            </a:extLst>
          </p:cNvPr>
          <p:cNvSpPr txBox="1"/>
          <p:nvPr/>
        </p:nvSpPr>
        <p:spPr>
          <a:xfrm>
            <a:off x="3292528" y="7780975"/>
            <a:ext cx="382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Bangla MN" pitchFamily="2" charset="0"/>
                <a:cs typeface="Bangla MN" pitchFamily="2" charset="0"/>
              </a:rPr>
              <a:t>TECNICAS DE INYECCION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Bangla MN" pitchFamily="2" charset="0"/>
                <a:cs typeface="Bangla MN" pitchFamily="2" charset="0"/>
              </a:rPr>
              <a:t>COMPLICACIONES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Bangla MN" pitchFamily="2" charset="0"/>
                <a:cs typeface="Bangla MN" pitchFamily="2" charset="0"/>
              </a:rPr>
              <a:t>HIALURONIDASA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E85669E-240C-D096-EC40-1F9C0FF7FBE4}"/>
              </a:ext>
            </a:extLst>
          </p:cNvPr>
          <p:cNvSpPr/>
          <p:nvPr/>
        </p:nvSpPr>
        <p:spPr>
          <a:xfrm>
            <a:off x="1780580" y="4646602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3DD6CDA-82F3-FC3C-F67F-1485F5A217B3}"/>
              </a:ext>
            </a:extLst>
          </p:cNvPr>
          <p:cNvSpPr/>
          <p:nvPr/>
        </p:nvSpPr>
        <p:spPr>
          <a:xfrm>
            <a:off x="1780579" y="6475771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96C2684-135D-9899-96DA-C8432D9083C4}"/>
              </a:ext>
            </a:extLst>
          </p:cNvPr>
          <p:cNvSpPr/>
          <p:nvPr/>
        </p:nvSpPr>
        <p:spPr>
          <a:xfrm>
            <a:off x="1780579" y="8134171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2991D-2AE8-7A4F-490F-FC19670D1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F26C266-B2DD-6E6C-FFB6-1427FBB7D998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88FC330-A2C7-96B2-DEC5-DAE7569CEF4B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ADECE86-8B4C-67A4-2E84-B7D83742FA32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8D069C5-9170-7E58-8FD0-9C705DA9D76A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09ACD7A-D47B-A7A0-0A1F-A95AFE6F0542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7A2C49D-6750-4ECE-6BCB-AF7ECAA2FB38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0D1386D-F119-C180-E1C1-A59C8ACB24FA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3EE115D-6928-415C-1C6E-FA4C5D073F30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0AF4584-BBD6-4F5B-7F3E-4B90C1079A20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425C8A8-CA93-3509-EC6F-57669700E5F4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3AC591C-148C-22A6-48C8-5D3459A2FA38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89428B8-9DCB-90D9-5DE9-7AE4B883DF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1979034"/>
            <a:ext cx="9231179" cy="763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B68DA47-DD5F-641B-03B2-8B935E3991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3" y="2352415"/>
            <a:ext cx="5549284" cy="705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0B72A64-7610-686A-5127-F46C6C9490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5499" y="1971414"/>
            <a:ext cx="4746307" cy="7641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801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1AC14-C724-D59D-31BD-A04FB092E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989AC6B-FCC5-64C0-0ECC-C18F690DF376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CA7123F-D90D-2C39-B4EA-0A5BE7E5CCB7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CFF6410-5D09-F0A0-8813-0A0FB51353B9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AC83EF0-32AA-B75B-C1B5-65AEA503E00F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266F751-48F7-9D4D-71C7-90F74FC09FBD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CC147C1-2121-9D3C-0B69-ACC79223E16F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E07A60D-3E2B-9DB0-F775-4D3F46BC2D42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C9F77BF-8D1F-1133-A6B1-44DC3C689403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5175C69-939B-32F7-C9EC-23EC073C3730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DA3736F-377B-60A5-145A-2671C02ECADA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D899815-F6AB-735C-5EB1-FAB8C9F01708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AB7814D-FCA5-CA29-02FE-37955ED0E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700" y="3067654"/>
            <a:ext cx="9829800" cy="673341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40B2C4B2-96AE-A87B-1FDF-E96FB0D675D1}"/>
              </a:ext>
            </a:extLst>
          </p:cNvPr>
          <p:cNvSpPr txBox="1"/>
          <p:nvPr/>
        </p:nvSpPr>
        <p:spPr>
          <a:xfrm>
            <a:off x="4648200" y="20193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latin typeface="Bangla MN" pitchFamily="2" charset="0"/>
                <a:cs typeface="Bangla MN" pitchFamily="2" charset="0"/>
              </a:rPr>
              <a:t>AREAS DE RIESGO EN LA ORBITA</a:t>
            </a:r>
          </a:p>
        </p:txBody>
      </p:sp>
    </p:spTree>
    <p:extLst>
      <p:ext uri="{BB962C8B-B14F-4D97-AF65-F5344CB8AC3E}">
        <p14:creationId xmlns:p14="http://schemas.microsoft.com/office/powerpoint/2010/main" val="4091604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CDD3E-8666-5B63-E607-B9A5839C6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477D544-CFFB-3993-30C8-B4B890BF8E9F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0499440-B74E-7930-5AB5-CF6ACD214549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6FDD424-8DDA-3AC8-BE82-B74AFCAC4808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ECCEB64-3042-4FE2-D2CC-40424599E3FC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223F2C7E-4264-F381-2B8C-AC57CE170D63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CDBC4CB-5A67-72B7-2BE3-F9A610066013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ACA585A-C665-92D0-996F-E5B9DA82773B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ADBFF7E-978F-0C74-33DD-38C34030166C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2C35E5B-47CC-427F-03CF-55EA01F00EB8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CC5E154-1CD6-5937-DF84-91F912DB39A6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C0C651D-FE9C-1CEF-75CF-B322C956535B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A9732CAC-56E0-0F4E-69C0-A8C30517C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2095500"/>
            <a:ext cx="7577397" cy="7150100"/>
          </a:xfrm>
          <a:prstGeom prst="rect">
            <a:avLst/>
          </a:prstGeom>
        </p:spPr>
      </p:pic>
      <p:sp>
        <p:nvSpPr>
          <p:cNvPr id="29" name="Marco 28">
            <a:extLst>
              <a:ext uri="{FF2B5EF4-FFF2-40B4-BE49-F238E27FC236}">
                <a16:creationId xmlns:a16="http://schemas.microsoft.com/office/drawing/2014/main" id="{B83BB166-D36A-2800-5A23-6D8821680B2B}"/>
              </a:ext>
            </a:extLst>
          </p:cNvPr>
          <p:cNvSpPr/>
          <p:nvPr/>
        </p:nvSpPr>
        <p:spPr>
          <a:xfrm>
            <a:off x="14249400" y="4914900"/>
            <a:ext cx="1981200" cy="2057400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Entrada de lápiz 29">
                <a:extLst>
                  <a:ext uri="{FF2B5EF4-FFF2-40B4-BE49-F238E27FC236}">
                    <a16:creationId xmlns:a16="http://schemas.microsoft.com/office/drawing/2014/main" id="{59C8397B-C12E-BE3B-10B4-7CBC9632A51E}"/>
                  </a:ext>
                </a:extLst>
              </p14:cNvPr>
              <p14:cNvContentPartPr/>
              <p14:nvPr/>
            </p14:nvContentPartPr>
            <p14:xfrm>
              <a:off x="14807016" y="5469048"/>
              <a:ext cx="360" cy="360"/>
            </p14:xfrm>
          </p:contentPart>
        </mc:Choice>
        <mc:Fallback xmlns="">
          <p:pic>
            <p:nvPicPr>
              <p:cNvPr id="30" name="Entrada de lápiz 29">
                <a:extLst>
                  <a:ext uri="{FF2B5EF4-FFF2-40B4-BE49-F238E27FC236}">
                    <a16:creationId xmlns:a16="http://schemas.microsoft.com/office/drawing/2014/main" id="{59C8397B-C12E-BE3B-10B4-7CBC9632A51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744376" y="540640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3B94679E-A164-AE78-345D-1DAFB1DCBC30}"/>
                  </a:ext>
                </a:extLst>
              </p14:cNvPr>
              <p14:cNvContentPartPr/>
              <p14:nvPr/>
            </p14:nvContentPartPr>
            <p14:xfrm>
              <a:off x="15225336" y="5899608"/>
              <a:ext cx="360" cy="36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3B94679E-A164-AE78-345D-1DAFB1DCBC3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162336" y="583660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995ACC75-1D33-B081-6937-CBA6841DB04C}"/>
                  </a:ext>
                </a:extLst>
              </p14:cNvPr>
              <p14:cNvContentPartPr/>
              <p14:nvPr/>
            </p14:nvContentPartPr>
            <p14:xfrm>
              <a:off x="14826096" y="6386328"/>
              <a:ext cx="360" cy="360"/>
            </p14:xfrm>
          </p:contentPart>
        </mc:Choice>
        <mc:Fallback xmlns=""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995ACC75-1D33-B081-6937-CBA6841DB04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763096" y="632368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Entrada de lápiz 32">
                <a:extLst>
                  <a:ext uri="{FF2B5EF4-FFF2-40B4-BE49-F238E27FC236}">
                    <a16:creationId xmlns:a16="http://schemas.microsoft.com/office/drawing/2014/main" id="{19A8E94F-8351-7CAB-EB12-FBF50CD8D995}"/>
                  </a:ext>
                </a:extLst>
              </p14:cNvPr>
              <p14:cNvContentPartPr/>
              <p14:nvPr/>
            </p14:nvContentPartPr>
            <p14:xfrm>
              <a:off x="15664176" y="6400728"/>
              <a:ext cx="360" cy="360"/>
            </p14:xfrm>
          </p:contentPart>
        </mc:Choice>
        <mc:Fallback xmlns="">
          <p:pic>
            <p:nvPicPr>
              <p:cNvPr id="33" name="Entrada de lápiz 32">
                <a:extLst>
                  <a:ext uri="{FF2B5EF4-FFF2-40B4-BE49-F238E27FC236}">
                    <a16:creationId xmlns:a16="http://schemas.microsoft.com/office/drawing/2014/main" id="{19A8E94F-8351-7CAB-EB12-FBF50CD8D99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601536" y="633808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B9B2ABC9-9A0A-7141-712E-AB99C2E5EB19}"/>
                  </a:ext>
                </a:extLst>
              </p14:cNvPr>
              <p14:cNvContentPartPr/>
              <p14:nvPr/>
            </p14:nvContentPartPr>
            <p14:xfrm>
              <a:off x="15694416" y="5465448"/>
              <a:ext cx="360" cy="360"/>
            </p14:xfrm>
          </p:contentPart>
        </mc:Choice>
        <mc:Fallback xmlns=""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B9B2ABC9-9A0A-7141-712E-AB99C2E5EB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631776" y="5402808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1793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E68C0-0251-AD60-D810-AF56F0420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F096E1A-06A4-F6D2-5691-5F089012D924}"/>
              </a:ext>
            </a:extLst>
          </p:cNvPr>
          <p:cNvSpPr/>
          <p:nvPr/>
        </p:nvSpPr>
        <p:spPr>
          <a:xfrm>
            <a:off x="-66303" y="-161766"/>
            <a:ext cx="19621739" cy="3784734"/>
          </a:xfrm>
          <a:custGeom>
            <a:avLst/>
            <a:gdLst/>
            <a:ahLst/>
            <a:cxnLst/>
            <a:rect l="l" t="t" r="r" b="b"/>
            <a:pathLst>
              <a:path w="19621739" h="3784734">
                <a:moveTo>
                  <a:pt x="0" y="0"/>
                </a:moveTo>
                <a:lnTo>
                  <a:pt x="19621739" y="0"/>
                </a:lnTo>
                <a:lnTo>
                  <a:pt x="19621739" y="3784734"/>
                </a:lnTo>
                <a:lnTo>
                  <a:pt x="0" y="3784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0" t="-91595" b="-55475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E7DF1EB-7C11-AE19-3173-B1ECCAB0DDBC}"/>
              </a:ext>
            </a:extLst>
          </p:cNvPr>
          <p:cNvGrpSpPr/>
          <p:nvPr/>
        </p:nvGrpSpPr>
        <p:grpSpPr>
          <a:xfrm>
            <a:off x="368177" y="714930"/>
            <a:ext cx="6009492" cy="2644619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51B1639-CD1E-25EA-D4B9-FADDDD68410D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122387" y="0"/>
                  </a:moveTo>
                  <a:lnTo>
                    <a:pt x="2969143" y="0"/>
                  </a:lnTo>
                  <a:cubicBezTo>
                    <a:pt x="3036735" y="0"/>
                    <a:pt x="3091529" y="54794"/>
                    <a:pt x="3091529" y="122387"/>
                  </a:cubicBezTo>
                  <a:lnTo>
                    <a:pt x="3091529" y="1238114"/>
                  </a:lnTo>
                  <a:cubicBezTo>
                    <a:pt x="3091529" y="1305706"/>
                    <a:pt x="3036735" y="1360500"/>
                    <a:pt x="2969143" y="1360500"/>
                  </a:cubicBezTo>
                  <a:lnTo>
                    <a:pt x="122387" y="1360500"/>
                  </a:lnTo>
                  <a:cubicBezTo>
                    <a:pt x="54794" y="1360500"/>
                    <a:pt x="0" y="1305706"/>
                    <a:pt x="0" y="1238114"/>
                  </a:cubicBezTo>
                  <a:lnTo>
                    <a:pt x="0" y="122387"/>
                  </a:lnTo>
                  <a:cubicBezTo>
                    <a:pt x="0" y="54794"/>
                    <a:pt x="54794" y="0"/>
                    <a:pt x="122387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1BF247B-3E7C-3B1A-4C51-216EB107D36A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41EDB5AB-0414-0D3D-6267-36BC6F5A2C19}"/>
              </a:ext>
            </a:extLst>
          </p:cNvPr>
          <p:cNvSpPr/>
          <p:nvPr/>
        </p:nvSpPr>
        <p:spPr>
          <a:xfrm>
            <a:off x="-462765" y="-332452"/>
            <a:ext cx="3219657" cy="5475952"/>
          </a:xfrm>
          <a:custGeom>
            <a:avLst/>
            <a:gdLst/>
            <a:ahLst/>
            <a:cxnLst/>
            <a:rect l="l" t="t" r="r" b="b"/>
            <a:pathLst>
              <a:path w="3219657" h="5475952">
                <a:moveTo>
                  <a:pt x="0" y="0"/>
                </a:moveTo>
                <a:lnTo>
                  <a:pt x="3219657" y="0"/>
                </a:lnTo>
                <a:lnTo>
                  <a:pt x="3219657" y="5475952"/>
                </a:lnTo>
                <a:lnTo>
                  <a:pt x="0" y="54759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75E85BD-AA3A-5AAD-43DC-2A193E126CDB}"/>
              </a:ext>
            </a:extLst>
          </p:cNvPr>
          <p:cNvSpPr txBox="1"/>
          <p:nvPr/>
        </p:nvSpPr>
        <p:spPr>
          <a:xfrm>
            <a:off x="2434435" y="1839118"/>
            <a:ext cx="2657772" cy="49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4"/>
              </a:lnSpc>
            </a:pPr>
            <a:r>
              <a:rPr lang="en-US" sz="292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01FB0FA-A30F-7880-2C5B-C7636C6EABBE}"/>
              </a:ext>
            </a:extLst>
          </p:cNvPr>
          <p:cNvSpPr txBox="1"/>
          <p:nvPr/>
        </p:nvSpPr>
        <p:spPr>
          <a:xfrm>
            <a:off x="2481515" y="1490364"/>
            <a:ext cx="1873045" cy="445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623" i="1" dirty="0" err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  <a:endParaRPr lang="en-US" sz="2623" i="1" dirty="0">
              <a:solidFill>
                <a:srgbClr val="C833EF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7E92B86-73CD-F371-884E-D352CDE5FB79}"/>
              </a:ext>
            </a:extLst>
          </p:cNvPr>
          <p:cNvSpPr/>
          <p:nvPr/>
        </p:nvSpPr>
        <p:spPr>
          <a:xfrm rot="1114548">
            <a:off x="2113443" y="1627080"/>
            <a:ext cx="466637" cy="1002964"/>
          </a:xfrm>
          <a:custGeom>
            <a:avLst/>
            <a:gdLst/>
            <a:ahLst/>
            <a:cxnLst/>
            <a:rect l="l" t="t" r="r" b="b"/>
            <a:pathLst>
              <a:path w="466637" h="1002964">
                <a:moveTo>
                  <a:pt x="0" y="0"/>
                </a:moveTo>
                <a:lnTo>
                  <a:pt x="466638" y="0"/>
                </a:lnTo>
                <a:lnTo>
                  <a:pt x="466638" y="1002964"/>
                </a:lnTo>
                <a:lnTo>
                  <a:pt x="0" y="1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11CA7D2-0B26-09C3-6619-852C71C056A1}"/>
              </a:ext>
            </a:extLst>
          </p:cNvPr>
          <p:cNvSpPr/>
          <p:nvPr/>
        </p:nvSpPr>
        <p:spPr>
          <a:xfrm>
            <a:off x="3713495" y="2406532"/>
            <a:ext cx="1378712" cy="1378712"/>
          </a:xfrm>
          <a:custGeom>
            <a:avLst/>
            <a:gdLst/>
            <a:ahLst/>
            <a:cxnLst/>
            <a:rect l="l" t="t" r="r" b="b"/>
            <a:pathLst>
              <a:path w="1378712" h="1378712">
                <a:moveTo>
                  <a:pt x="0" y="0"/>
                </a:moveTo>
                <a:lnTo>
                  <a:pt x="1378712" y="0"/>
                </a:lnTo>
                <a:lnTo>
                  <a:pt x="1378712" y="1378712"/>
                </a:lnTo>
                <a:lnTo>
                  <a:pt x="0" y="13787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CC8B3D4-E7C2-895D-F626-5E983341856F}"/>
              </a:ext>
            </a:extLst>
          </p:cNvPr>
          <p:cNvSpPr txBox="1"/>
          <p:nvPr/>
        </p:nvSpPr>
        <p:spPr>
          <a:xfrm>
            <a:off x="2396970" y="2294402"/>
            <a:ext cx="2695237" cy="340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3"/>
              </a:lnSpc>
            </a:pPr>
            <a:r>
              <a:rPr lang="en-US" sz="198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34C8C8C-1C5B-2AF7-6C3C-3E2C0305553C}"/>
              </a:ext>
            </a:extLst>
          </p:cNvPr>
          <p:cNvSpPr txBox="1"/>
          <p:nvPr/>
        </p:nvSpPr>
        <p:spPr>
          <a:xfrm>
            <a:off x="3744588" y="2606005"/>
            <a:ext cx="1340685" cy="24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5"/>
              </a:lnSpc>
            </a:pPr>
            <a:r>
              <a:rPr lang="en-US" sz="1453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BA10C21-DCE4-E117-C113-3B0F4C1741D4}"/>
              </a:ext>
            </a:extLst>
          </p:cNvPr>
          <p:cNvSpPr txBox="1"/>
          <p:nvPr/>
        </p:nvSpPr>
        <p:spPr>
          <a:xfrm>
            <a:off x="4414930" y="4213234"/>
            <a:ext cx="7257996" cy="3482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3200" dirty="0">
                <a:latin typeface="Avenir Next LT Pro Light" panose="020B0604020202020204" pitchFamily="34" charset="0"/>
              </a:rPr>
              <a:t>CV</a:t>
            </a:r>
          </a:p>
          <a:p>
            <a:pPr algn="ctr"/>
            <a:r>
              <a:rPr lang="es-ES" sz="3200" dirty="0">
                <a:latin typeface="Avenir Next LT Pro Light" panose="020B0604020202020204" pitchFamily="34" charset="0"/>
              </a:rPr>
              <a:t> Medicina y Cirugía Universidad libre </a:t>
            </a:r>
          </a:p>
          <a:p>
            <a:pPr algn="ctr"/>
            <a:r>
              <a:rPr lang="es-ES" sz="3200" dirty="0">
                <a:latin typeface="Avenir Next LT Pro Light" panose="020B0604020202020204" pitchFamily="34" charset="0"/>
              </a:rPr>
              <a:t>Máster en Medicina Estética U. Complutense Madrid </a:t>
            </a:r>
          </a:p>
          <a:p>
            <a:pPr algn="ctr"/>
            <a:r>
              <a:rPr lang="es-ES" sz="3200" dirty="0">
                <a:latin typeface="Avenir Next LT Pro Light" panose="020B0604020202020204" pitchFamily="34" charset="0"/>
              </a:rPr>
              <a:t>2021</a:t>
            </a:r>
          </a:p>
          <a:p>
            <a:pPr algn="ctr"/>
            <a:r>
              <a:rPr lang="es-ES" sz="3200" dirty="0">
                <a:latin typeface="Avenir Next LT Pro Light" panose="020B0604020202020204" pitchFamily="34" charset="0"/>
              </a:rPr>
              <a:t>CEO LCLINICS 2022 </a:t>
            </a:r>
          </a:p>
          <a:p>
            <a:pPr algn="l">
              <a:lnSpc>
                <a:spcPts val="4445"/>
              </a:lnSpc>
            </a:pPr>
            <a:endParaRPr lang="en-US" sz="3175" dirty="0">
              <a:solidFill>
                <a:srgbClr val="53535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278FE9D-6EFD-C620-7254-50A6973F0AD2}"/>
              </a:ext>
            </a:extLst>
          </p:cNvPr>
          <p:cNvSpPr txBox="1"/>
          <p:nvPr/>
        </p:nvSpPr>
        <p:spPr>
          <a:xfrm>
            <a:off x="955488" y="4912363"/>
            <a:ext cx="2726829" cy="547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5"/>
              </a:lnSpc>
            </a:pPr>
            <a:r>
              <a:rPr lang="en-US" sz="3175" i="1">
                <a:solidFill>
                  <a:srgbClr val="535353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No. del módulo</a:t>
            </a: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437CD581-2701-1C1B-9CFD-ACC21A041B09}"/>
              </a:ext>
            </a:extLst>
          </p:cNvPr>
          <p:cNvGrpSpPr/>
          <p:nvPr/>
        </p:nvGrpSpPr>
        <p:grpSpPr>
          <a:xfrm>
            <a:off x="12268200" y="4103580"/>
            <a:ext cx="4693692" cy="4960270"/>
            <a:chOff x="0" y="0"/>
            <a:chExt cx="1652255" cy="1878774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6A47E89-CC1C-B5E8-71A1-CF51F733F70E}"/>
                </a:ext>
              </a:extLst>
            </p:cNvPr>
            <p:cNvSpPr/>
            <p:nvPr/>
          </p:nvSpPr>
          <p:spPr>
            <a:xfrm>
              <a:off x="0" y="0"/>
              <a:ext cx="1652255" cy="1878774"/>
            </a:xfrm>
            <a:custGeom>
              <a:avLst/>
              <a:gdLst/>
              <a:ahLst/>
              <a:cxnLst/>
              <a:rect l="l" t="t" r="r" b="b"/>
              <a:pathLst>
                <a:path w="1652255" h="1878774">
                  <a:moveTo>
                    <a:pt x="46895" y="0"/>
                  </a:moveTo>
                  <a:lnTo>
                    <a:pt x="1605359" y="0"/>
                  </a:lnTo>
                  <a:cubicBezTo>
                    <a:pt x="1617797" y="0"/>
                    <a:pt x="1629725" y="4941"/>
                    <a:pt x="1638519" y="13735"/>
                  </a:cubicBezTo>
                  <a:cubicBezTo>
                    <a:pt x="1647314" y="22530"/>
                    <a:pt x="1652255" y="34458"/>
                    <a:pt x="1652255" y="46895"/>
                  </a:cubicBezTo>
                  <a:lnTo>
                    <a:pt x="1652255" y="1831879"/>
                  </a:lnTo>
                  <a:cubicBezTo>
                    <a:pt x="1652255" y="1844316"/>
                    <a:pt x="1647314" y="1856244"/>
                    <a:pt x="1638519" y="1865039"/>
                  </a:cubicBezTo>
                  <a:cubicBezTo>
                    <a:pt x="1629725" y="1873833"/>
                    <a:pt x="1617797" y="1878774"/>
                    <a:pt x="1605359" y="1878774"/>
                  </a:cubicBezTo>
                  <a:lnTo>
                    <a:pt x="46895" y="1878774"/>
                  </a:lnTo>
                  <a:cubicBezTo>
                    <a:pt x="34458" y="1878774"/>
                    <a:pt x="22530" y="1873833"/>
                    <a:pt x="13735" y="1865039"/>
                  </a:cubicBezTo>
                  <a:cubicBezTo>
                    <a:pt x="4941" y="1856244"/>
                    <a:pt x="0" y="1844316"/>
                    <a:pt x="0" y="1831879"/>
                  </a:cubicBezTo>
                  <a:lnTo>
                    <a:pt x="0" y="46895"/>
                  </a:lnTo>
                  <a:cubicBezTo>
                    <a:pt x="0" y="34458"/>
                    <a:pt x="4941" y="22530"/>
                    <a:pt x="13735" y="13735"/>
                  </a:cubicBezTo>
                  <a:cubicBezTo>
                    <a:pt x="22530" y="4941"/>
                    <a:pt x="34458" y="0"/>
                    <a:pt x="46895" y="0"/>
                  </a:cubicBezTo>
                  <a:close/>
                </a:path>
              </a:pathLst>
            </a:custGeom>
            <a:ln w="38100" cap="rnd">
              <a:solidFill>
                <a:srgbClr val="535353"/>
              </a:soli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EB8BA2CC-7CA3-3D73-B76C-B7D40B3850A0}"/>
                </a:ext>
              </a:extLst>
            </p:cNvPr>
            <p:cNvSpPr txBox="1"/>
            <p:nvPr/>
          </p:nvSpPr>
          <p:spPr>
            <a:xfrm>
              <a:off x="0" y="-47625"/>
              <a:ext cx="1652255" cy="1926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2"/>
                </a:lnSpc>
              </a:pPr>
              <a:endParaRPr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EA983A5-E7BC-86AF-4D04-7E21D49859F6}"/>
              </a:ext>
            </a:extLst>
          </p:cNvPr>
          <p:cNvSpPr txBox="1"/>
          <p:nvPr/>
        </p:nvSpPr>
        <p:spPr>
          <a:xfrm>
            <a:off x="2727677" y="4912363"/>
            <a:ext cx="1016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/>
              <a:t>1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28ECAB1-DFBD-A34D-7215-D253746850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474" y="4248286"/>
            <a:ext cx="3503144" cy="467085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3F4278B-7DC1-B2C8-1DDF-E35766F0A7DD}"/>
              </a:ext>
            </a:extLst>
          </p:cNvPr>
          <p:cNvSpPr txBox="1"/>
          <p:nvPr/>
        </p:nvSpPr>
        <p:spPr>
          <a:xfrm>
            <a:off x="2396970" y="8343900"/>
            <a:ext cx="8728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LUIS ALBERTO MUÑOZ MD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@DOCTORBETTO </a:t>
            </a:r>
          </a:p>
          <a:p>
            <a:endParaRPr lang="es-CO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03FC55-B9C3-904F-7369-4F4ABDA7AFE7}"/>
              </a:ext>
            </a:extLst>
          </p:cNvPr>
          <p:cNvSpPr txBox="1"/>
          <p:nvPr/>
        </p:nvSpPr>
        <p:spPr>
          <a:xfrm>
            <a:off x="1524000" y="6591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CLASE 2</a:t>
            </a:r>
          </a:p>
        </p:txBody>
      </p:sp>
    </p:spTree>
    <p:extLst>
      <p:ext uri="{BB962C8B-B14F-4D97-AF65-F5344CB8AC3E}">
        <p14:creationId xmlns:p14="http://schemas.microsoft.com/office/powerpoint/2010/main" val="3413693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ECFD7-8137-5029-39E0-E5BFA9A99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F0E544-473C-6BE6-3F2B-188EBE0E9E57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1A0B016-19EE-974B-EB1E-9E9E75CF8993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AAE5B01-07F7-E718-0EDB-B91F6E0E4739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3C2AADC-6AC0-E0EF-1E0A-3A2B6B988910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2E622EB0-C657-1DDE-FCDC-5AD150E719EC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1CF6A3B-3BE7-DF69-7C6D-D34B7001F9D3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6CE0179-845B-7F8E-BE58-5D9ECC2CFCED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230F399-9032-4BEB-FF2E-1BBA146DB2E0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2C3A073-5C60-CFAB-5566-C5D39AFB47FA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A11DE96-BA89-375C-FB01-23EE856BF531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DC197DF-BEB3-7EFC-5248-D9B71FD98B28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323776-68F3-8AAA-B375-4C99952B68B5}"/>
              </a:ext>
            </a:extLst>
          </p:cNvPr>
          <p:cNvSpPr txBox="1"/>
          <p:nvPr/>
        </p:nvSpPr>
        <p:spPr>
          <a:xfrm>
            <a:off x="2438400" y="2168153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>
                <a:latin typeface="Bangla MN" pitchFamily="2" charset="0"/>
                <a:cs typeface="Bangla MN" pitchFamily="2" charset="0"/>
              </a:rPr>
              <a:t>TRIANGULO DE LA JUVENTUD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5F8C061-10AB-9D33-0A9E-989F88C65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0610" y="3016993"/>
            <a:ext cx="6629214" cy="666927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69D18E2-FC65-CC9F-FC9D-ABFB48A49868}"/>
              </a:ext>
            </a:extLst>
          </p:cNvPr>
          <p:cNvSpPr txBox="1"/>
          <p:nvPr/>
        </p:nvSpPr>
        <p:spPr>
          <a:xfrm>
            <a:off x="2266102" y="3619500"/>
            <a:ext cx="5943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O" sz="3600" dirty="0">
                <a:latin typeface="Bangla MN" pitchFamily="2" charset="0"/>
                <a:cs typeface="Bangla MN" pitchFamily="2" charset="0"/>
              </a:rPr>
              <a:t>Pómulos definidos y un mentón más estrecho y afilado</a:t>
            </a:r>
          </a:p>
          <a:p>
            <a:pPr marL="285750" indent="-285750">
              <a:buFontTx/>
              <a:buChar char="-"/>
            </a:pPr>
            <a:endParaRPr lang="es-CO" sz="3600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Tx/>
              <a:buChar char="-"/>
            </a:pPr>
            <a:r>
              <a:rPr lang="es-CO" sz="3600" dirty="0">
                <a:latin typeface="Bangla MN" pitchFamily="2" charset="0"/>
                <a:cs typeface="Bangla MN" pitchFamily="2" charset="0"/>
              </a:rPr>
              <a:t>EQUILIBRIO</a:t>
            </a:r>
          </a:p>
          <a:p>
            <a:pPr marL="285750" indent="-285750">
              <a:buFontTx/>
              <a:buChar char="-"/>
            </a:pPr>
            <a:endParaRPr lang="es-CO" sz="3600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Tx/>
              <a:buChar char="-"/>
            </a:pPr>
            <a:r>
              <a:rPr lang="es-CO" sz="3600" dirty="0">
                <a:latin typeface="Bangla MN" pitchFamily="2" charset="0"/>
                <a:cs typeface="Bangla MN" pitchFamily="2" charset="0"/>
              </a:rPr>
              <a:t>SIMETRIA</a:t>
            </a:r>
          </a:p>
        </p:txBody>
      </p:sp>
    </p:spTree>
    <p:extLst>
      <p:ext uri="{BB962C8B-B14F-4D97-AF65-F5344CB8AC3E}">
        <p14:creationId xmlns:p14="http://schemas.microsoft.com/office/powerpoint/2010/main" val="824378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2AD0-D14F-446F-B9E4-879CE1A42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B6CE223-51F2-AD05-1DA9-548F71A0CA14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E1102F9-E638-1BD3-F64D-C8D098A68D1E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411EAAC-68F7-8644-B5A4-7D595FCB3FD8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89C9B6D-A298-E542-F64C-958423946774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C4EE1B1-C642-261D-6CF3-7AAF4BC6B326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4796122-3B95-CDB5-13E9-6B0A5DBF7DBA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28E2C5A-2D98-1269-BB92-9A42FEE4FF97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EDE0C36-C892-9FF6-120F-711E82BF1A5D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2B3F930-8BFD-D1F9-E504-1E1F9AAE8B38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1008385-0383-B50A-0A13-3E0A48109720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8280A45-72CD-8622-F69C-7EAA1376D468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4FFE9CA-035F-0934-2698-08D7B1A82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170" y="2857500"/>
            <a:ext cx="7772400" cy="579715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C67C6AA-6610-467A-44B7-447BA42178E5}"/>
              </a:ext>
            </a:extLst>
          </p:cNvPr>
          <p:cNvSpPr txBox="1"/>
          <p:nvPr/>
        </p:nvSpPr>
        <p:spPr>
          <a:xfrm>
            <a:off x="1857163" y="2013182"/>
            <a:ext cx="6372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Bangla MN" pitchFamily="2" charset="0"/>
                <a:cs typeface="Bangla MN" pitchFamily="2" charset="0"/>
              </a:rPr>
              <a:t>MARCACION FACIAL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09A9DF7-B34E-97F1-E9C7-EF2419BB289C}"/>
              </a:ext>
            </a:extLst>
          </p:cNvPr>
          <p:cNvSpPr txBox="1"/>
          <p:nvPr/>
        </p:nvSpPr>
        <p:spPr>
          <a:xfrm>
            <a:off x="1557656" y="3296000"/>
            <a:ext cx="691817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latin typeface="Bangla MN" pitchFamily="2" charset="0"/>
                <a:cs typeface="Bangla MN" pitchFamily="2" charset="0"/>
              </a:rPr>
              <a:t>AREA MALAR Y ZIGOMATICA </a:t>
            </a:r>
          </a:p>
          <a:p>
            <a:endParaRPr lang="es-CO" sz="28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AutoNum type="arabicPeriod"/>
            </a:pPr>
            <a:r>
              <a:rPr lang="es-CO" sz="2800" dirty="0" err="1">
                <a:latin typeface="Bangla MN" pitchFamily="2" charset="0"/>
                <a:cs typeface="Bangla MN" pitchFamily="2" charset="0"/>
              </a:rPr>
              <a:t>Linea</a:t>
            </a:r>
            <a:r>
              <a:rPr lang="es-CO" sz="2800" dirty="0">
                <a:latin typeface="Bangla MN" pitchFamily="2" charset="0"/>
                <a:cs typeface="Bangla MN" pitchFamily="2" charset="0"/>
              </a:rPr>
              <a:t> de </a:t>
            </a:r>
            <a:r>
              <a:rPr lang="es-CO" sz="2800" dirty="0" err="1">
                <a:latin typeface="Bangla MN" pitchFamily="2" charset="0"/>
                <a:cs typeface="Bangla MN" pitchFamily="2" charset="0"/>
              </a:rPr>
              <a:t>Antehelix</a:t>
            </a:r>
            <a:r>
              <a:rPr lang="es-CO" sz="2800" dirty="0">
                <a:latin typeface="Bangla MN" pitchFamily="2" charset="0"/>
                <a:cs typeface="Bangla MN" pitchFamily="2" charset="0"/>
              </a:rPr>
              <a:t> a Fosa Piriforme</a:t>
            </a:r>
          </a:p>
          <a:p>
            <a:pPr marL="342900" indent="-342900">
              <a:buAutoNum type="arabicPeriod"/>
            </a:pPr>
            <a:endParaRPr lang="es-CO" sz="28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AutoNum type="arabicPeriod"/>
            </a:pPr>
            <a:r>
              <a:rPr lang="es-CO" sz="2800" dirty="0" err="1">
                <a:latin typeface="Bangla MN" pitchFamily="2" charset="0"/>
                <a:cs typeface="Bangla MN" pitchFamily="2" charset="0"/>
              </a:rPr>
              <a:t>Linea</a:t>
            </a:r>
            <a:r>
              <a:rPr lang="es-CO" sz="2800" dirty="0">
                <a:latin typeface="Bangla MN" pitchFamily="2" charset="0"/>
                <a:cs typeface="Bangla MN" pitchFamily="2" charset="0"/>
              </a:rPr>
              <a:t> de canto Externo de  Ojo al </a:t>
            </a:r>
            <a:r>
              <a:rPr lang="es-CO" sz="2800" dirty="0" err="1">
                <a:latin typeface="Bangla MN" pitchFamily="2" charset="0"/>
                <a:cs typeface="Bangla MN" pitchFamily="2" charset="0"/>
              </a:rPr>
              <a:t>angulo</a:t>
            </a:r>
            <a:r>
              <a:rPr lang="es-CO" sz="2800" dirty="0">
                <a:latin typeface="Bangla MN" pitchFamily="2" charset="0"/>
                <a:cs typeface="Bangla MN" pitchFamily="2" charset="0"/>
              </a:rPr>
              <a:t> mandibular y perpendicular a 1 </a:t>
            </a:r>
          </a:p>
          <a:p>
            <a:pPr marL="342900" indent="-342900">
              <a:buAutoNum type="arabicPeriod"/>
            </a:pPr>
            <a:endParaRPr lang="es-CO" sz="28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AutoNum type="arabicPeriod"/>
            </a:pPr>
            <a:r>
              <a:rPr lang="es-CO" sz="2800" dirty="0" err="1">
                <a:latin typeface="Bangla MN" pitchFamily="2" charset="0"/>
                <a:cs typeface="Bangla MN" pitchFamily="2" charset="0"/>
              </a:rPr>
              <a:t>Linea</a:t>
            </a:r>
            <a:r>
              <a:rPr lang="es-CO" sz="2800" dirty="0">
                <a:latin typeface="Bangla MN" pitchFamily="2" charset="0"/>
                <a:cs typeface="Bangla MN" pitchFamily="2" charset="0"/>
              </a:rPr>
              <a:t> canto Interno del ojo a borde mandibular, </a:t>
            </a:r>
            <a:r>
              <a:rPr lang="es-CO" sz="2800" dirty="0" err="1">
                <a:latin typeface="Bangla MN" pitchFamily="2" charset="0"/>
                <a:cs typeface="Bangla MN" pitchFamily="2" charset="0"/>
              </a:rPr>
              <a:t>paralera</a:t>
            </a:r>
            <a:r>
              <a:rPr lang="es-CO" sz="2800" dirty="0">
                <a:latin typeface="Bangla MN" pitchFamily="2" charset="0"/>
                <a:cs typeface="Bangla MN" pitchFamily="2" charset="0"/>
              </a:rPr>
              <a:t> anterior </a:t>
            </a:r>
          </a:p>
          <a:p>
            <a:pPr marL="342900" indent="-342900">
              <a:buAutoNum type="arabicPeriod"/>
            </a:pPr>
            <a:endParaRPr lang="es-CO" sz="2800" dirty="0">
              <a:latin typeface="Bangla MN" pitchFamily="2" charset="0"/>
              <a:cs typeface="Bangla MN" pitchFamily="2" charset="0"/>
            </a:endParaRPr>
          </a:p>
          <a:p>
            <a:r>
              <a:rPr lang="es-CO" sz="2800" dirty="0">
                <a:latin typeface="Bangla MN" pitchFamily="2" charset="0"/>
                <a:cs typeface="Bangla MN" pitchFamily="2" charset="0"/>
              </a:rPr>
              <a:t>M molde malar y punto de armonización malar </a:t>
            </a:r>
          </a:p>
        </p:txBody>
      </p:sp>
    </p:spTree>
    <p:extLst>
      <p:ext uri="{BB962C8B-B14F-4D97-AF65-F5344CB8AC3E}">
        <p14:creationId xmlns:p14="http://schemas.microsoft.com/office/powerpoint/2010/main" val="1061738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E59D6-9FF2-1BB2-4191-2BA7E3B7A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359EAE4-FCF5-A3D8-2E0C-59585FF0A59B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74C6FC6-9DD2-E4A0-44A0-BEEC54F67209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70E3717-A968-E3D2-91AD-7BC255BB95B0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19A2734-6AF9-22A0-FAAA-5E8E21EDBF10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5E2E98A-A942-E99A-B92A-4F7650C72C09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115B482-8A71-55B5-C92D-DAF6C806E7DD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F1F1EDA-4431-D1C0-6A62-A9E552568B9F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F26C62E-8463-E8DD-B5C9-CFB223715CA4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0DFEBD5-9C79-2260-BC7E-1A77D77785A5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B49E7FD-1861-98DD-61C6-40B3A047941B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D027828-8270-03F0-A84B-09FB279CE10F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557825F-C061-5325-4FFB-DD4A2400F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7668" y="3032521"/>
            <a:ext cx="7772400" cy="653278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DA26DAF-2E1A-A585-FE38-546422B1E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8400" y="3055381"/>
            <a:ext cx="7238999" cy="657570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ACA78CB-F744-A4D2-8C43-5BDA64BCF53D}"/>
              </a:ext>
            </a:extLst>
          </p:cNvPr>
          <p:cNvSpPr txBox="1"/>
          <p:nvPr/>
        </p:nvSpPr>
        <p:spPr>
          <a:xfrm>
            <a:off x="2253910" y="1866900"/>
            <a:ext cx="6280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latin typeface="Bangla MN" pitchFamily="2" charset="0"/>
                <a:cs typeface="Bangla MN" pitchFamily="2" charset="0"/>
              </a:rPr>
              <a:t>AREA MANDIBULAR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A34D0A1-0752-372B-471D-7A07E1D45E3E}"/>
              </a:ext>
            </a:extLst>
          </p:cNvPr>
          <p:cNvSpPr txBox="1"/>
          <p:nvPr/>
        </p:nvSpPr>
        <p:spPr>
          <a:xfrm>
            <a:off x="3581400" y="25527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120 y 130 grados de </a:t>
            </a:r>
            <a:r>
              <a:rPr lang="es-CO" dirty="0" err="1"/>
              <a:t>angulo</a:t>
            </a:r>
            <a:r>
              <a:rPr lang="es-CO" dirty="0"/>
              <a:t>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EC7CFE0-D079-A46E-A54C-19884A6FC2B0}"/>
              </a:ext>
            </a:extLst>
          </p:cNvPr>
          <p:cNvSpPr txBox="1"/>
          <p:nvPr/>
        </p:nvSpPr>
        <p:spPr>
          <a:xfrm>
            <a:off x="11460480" y="25527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Menos a 120 </a:t>
            </a:r>
          </a:p>
        </p:txBody>
      </p:sp>
    </p:spTree>
    <p:extLst>
      <p:ext uri="{BB962C8B-B14F-4D97-AF65-F5344CB8AC3E}">
        <p14:creationId xmlns:p14="http://schemas.microsoft.com/office/powerpoint/2010/main" val="593039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867FA-12C4-8996-AC4E-E0AE0C82F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E39763B-1380-DE90-BF42-399FF1727494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FA4B7BA-3FE3-A3E4-453E-E14CBC81E070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3A3CE5A-F0CC-F355-419A-D3BD8BFD53F3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05D8916-7B57-99B9-0A24-773E50EB1A05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3149D56-DDD5-C2E6-8E5C-FE8A68A7B590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B8FCD51-B076-DA69-8442-666749F6F099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0590286-3270-3D17-76B4-D5A768A5DE03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A9F6311-10AB-8BEE-9B6D-176A19EB92B2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108DA24-1123-E360-9E29-EB1FEA067031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A0BE9E8-AEE6-EB41-B547-84C76D8977FD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4E5FF1F-0367-8CFD-F429-9C9545EC9CC7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3064E79-194E-BA17-745F-F575F9EBA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3910" y="2967477"/>
            <a:ext cx="5981700" cy="6781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10734F3-B32E-0CB4-CA8C-46F4D94BE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200" y="2956175"/>
            <a:ext cx="7772400" cy="679310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8386338-933B-F500-9415-C9F106E8E3F0}"/>
              </a:ext>
            </a:extLst>
          </p:cNvPr>
          <p:cNvSpPr txBox="1"/>
          <p:nvPr/>
        </p:nvSpPr>
        <p:spPr>
          <a:xfrm>
            <a:off x="2253910" y="1866900"/>
            <a:ext cx="6280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latin typeface="Bangla MN" pitchFamily="2" charset="0"/>
                <a:cs typeface="Bangla MN" pitchFamily="2" charset="0"/>
              </a:rPr>
              <a:t>AREA MENTON</a:t>
            </a:r>
          </a:p>
        </p:txBody>
      </p:sp>
    </p:spTree>
    <p:extLst>
      <p:ext uri="{BB962C8B-B14F-4D97-AF65-F5344CB8AC3E}">
        <p14:creationId xmlns:p14="http://schemas.microsoft.com/office/powerpoint/2010/main" val="1739849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7FDFE-F566-ED4E-A0CE-46128371D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1B1F302-69A8-229A-55F6-29B49B741CE1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A38952A-A406-4034-F35F-C7415291BCEB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2D1BAB7-EAF3-7E44-4ABB-675C253D84DD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AD8E36D-C2BA-E8D4-0323-A19F5A205369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D47DCC7-5CC5-63A8-8FE8-84F7AB3DC7E8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90D0001-2213-9B13-395D-0488F9227C8A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6F5BDBF-BDE0-94DB-42A6-8ED2786A4B8B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641D0B6-2C90-1FAD-32D5-68E45D8227B2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EBBEE82-DD99-6EC8-1C19-1EAA159AFEFC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C418F58-8C36-59EE-9639-71AE9AAA8624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CFAE230-B565-6AB3-7083-DEC717FF13E8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6095325-33BE-2850-E98F-B7BE97085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43100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23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A5D65-7437-5A3C-7309-1C72BC1AC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733628-AC23-6DCB-1B32-C7F1B959DE7C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CE32BD6-0064-E51A-669D-E86B6545F7AA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B9101E1-8DCF-3673-019F-485EA8C04D83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8415351-77C8-D762-D1EB-B2C4574A7509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B45B254E-74CF-A269-A7A6-C5F87015C3A8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5756F5B-AB6A-CBDC-A68B-BC85C1512B84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819C98B-117F-7EB9-AC9E-A0E3D3BD65AF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A5BA390-E1F9-1D91-AD7D-43C623666BFA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8452863-1DA8-5E7A-9D65-D23FC4263B41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FEE4660-E49A-C17A-D748-AB41B4697AC9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C9B4A7F-FB45-BF43-A0B0-800A823D7C47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D06E30E-2125-F593-D003-35F25F7020AB}"/>
              </a:ext>
            </a:extLst>
          </p:cNvPr>
          <p:cNvSpPr txBox="1"/>
          <p:nvPr/>
        </p:nvSpPr>
        <p:spPr>
          <a:xfrm>
            <a:off x="2590800" y="22479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LABIOS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EE27678-55D5-BCDC-1824-73A5C34C9FEC}"/>
              </a:ext>
            </a:extLst>
          </p:cNvPr>
          <p:cNvSpPr txBox="1"/>
          <p:nvPr/>
        </p:nvSpPr>
        <p:spPr>
          <a:xfrm>
            <a:off x="2743200" y="3543300"/>
            <a:ext cx="1081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ESTRUCTURA DE ALTA VISIBILIDAD Y ALTA CARGA EMOCIONAL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6A2429E-5B8D-6772-FC14-862B9A221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175" y="4381500"/>
            <a:ext cx="7072849" cy="53100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F7B08EA0-6FC0-375F-F19A-01EF477673AD}"/>
                  </a:ext>
                </a:extLst>
              </p14:cNvPr>
              <p14:cNvContentPartPr/>
              <p14:nvPr/>
            </p14:nvContentPartPr>
            <p14:xfrm>
              <a:off x="11343096" y="6138648"/>
              <a:ext cx="360" cy="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F7B08EA0-6FC0-375F-F19A-01EF477673A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307456" y="6103008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841F44FC-9913-9FF3-4F84-3FE9A98F97C6}"/>
                  </a:ext>
                </a:extLst>
              </p14:cNvPr>
              <p14:cNvContentPartPr/>
              <p14:nvPr/>
            </p14:nvContentPartPr>
            <p14:xfrm>
              <a:off x="12557736" y="6154848"/>
              <a:ext cx="360" cy="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841F44FC-9913-9FF3-4F84-3FE9A98F97C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21736" y="6119208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977088E1-9B6A-06F3-AD00-1572F574893D}"/>
                  </a:ext>
                </a:extLst>
              </p14:cNvPr>
              <p14:cNvContentPartPr/>
              <p14:nvPr/>
            </p14:nvContentPartPr>
            <p14:xfrm>
              <a:off x="11943576" y="8698248"/>
              <a:ext cx="360" cy="36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977088E1-9B6A-06F3-AD00-1572F574893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07936" y="8662608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upo 39">
            <a:extLst>
              <a:ext uri="{FF2B5EF4-FFF2-40B4-BE49-F238E27FC236}">
                <a16:creationId xmlns:a16="http://schemas.microsoft.com/office/drawing/2014/main" id="{BE097A30-1BE7-1FC2-5A2B-69F91E662FC5}"/>
              </a:ext>
            </a:extLst>
          </p:cNvPr>
          <p:cNvGrpSpPr/>
          <p:nvPr/>
        </p:nvGrpSpPr>
        <p:grpSpPr>
          <a:xfrm>
            <a:off x="10354536" y="6213888"/>
            <a:ext cx="3076200" cy="649800"/>
            <a:chOff x="10354536" y="6213888"/>
            <a:chExt cx="3076200" cy="64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Entrada de lápiz 18">
                  <a:extLst>
                    <a:ext uri="{FF2B5EF4-FFF2-40B4-BE49-F238E27FC236}">
                      <a16:creationId xmlns:a16="http://schemas.microsoft.com/office/drawing/2014/main" id="{0399381D-5A68-CEE9-734F-B593FE343394}"/>
                    </a:ext>
                  </a:extLst>
                </p14:cNvPr>
                <p14:cNvContentPartPr/>
                <p14:nvPr/>
              </p14:nvContentPartPr>
              <p14:xfrm>
                <a:off x="10354536" y="6254208"/>
                <a:ext cx="837720" cy="567360"/>
              </p14:xfrm>
            </p:contentPart>
          </mc:Choice>
          <mc:Fallback xmlns="">
            <p:pic>
              <p:nvPicPr>
                <p:cNvPr id="19" name="Entrada de lápiz 18">
                  <a:extLst>
                    <a:ext uri="{FF2B5EF4-FFF2-40B4-BE49-F238E27FC236}">
                      <a16:creationId xmlns:a16="http://schemas.microsoft.com/office/drawing/2014/main" id="{0399381D-5A68-CEE9-734F-B593FE34339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350216" y="6249888"/>
                  <a:ext cx="846360" cy="57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Entrada de lápiz 19">
                  <a:extLst>
                    <a:ext uri="{FF2B5EF4-FFF2-40B4-BE49-F238E27FC236}">
                      <a16:creationId xmlns:a16="http://schemas.microsoft.com/office/drawing/2014/main" id="{11A89045-4EDB-FA4F-6174-D44D7180CBE5}"/>
                    </a:ext>
                  </a:extLst>
                </p14:cNvPr>
                <p14:cNvContentPartPr/>
                <p14:nvPr/>
              </p14:nvContentPartPr>
              <p14:xfrm>
                <a:off x="10917216" y="6317928"/>
                <a:ext cx="313920" cy="545760"/>
              </p14:xfrm>
            </p:contentPart>
          </mc:Choice>
          <mc:Fallback xmlns="">
            <p:pic>
              <p:nvPicPr>
                <p:cNvPr id="20" name="Entrada de lápiz 19">
                  <a:extLst>
                    <a:ext uri="{FF2B5EF4-FFF2-40B4-BE49-F238E27FC236}">
                      <a16:creationId xmlns:a16="http://schemas.microsoft.com/office/drawing/2014/main" id="{11A89045-4EDB-FA4F-6174-D44D7180CBE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912896" y="6313608"/>
                  <a:ext cx="322560" cy="55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Entrada de lápiz 22">
                  <a:extLst>
                    <a:ext uri="{FF2B5EF4-FFF2-40B4-BE49-F238E27FC236}">
                      <a16:creationId xmlns:a16="http://schemas.microsoft.com/office/drawing/2014/main" id="{9A7B2852-FF06-5556-33CD-AF6093AA1909}"/>
                    </a:ext>
                  </a:extLst>
                </p14:cNvPr>
                <p14:cNvContentPartPr/>
                <p14:nvPr/>
              </p14:nvContentPartPr>
              <p14:xfrm>
                <a:off x="11358576" y="6335208"/>
                <a:ext cx="199440" cy="455040"/>
              </p14:xfrm>
            </p:contentPart>
          </mc:Choice>
          <mc:Fallback xmlns="">
            <p:pic>
              <p:nvPicPr>
                <p:cNvPr id="23" name="Entrada de lápiz 22">
                  <a:extLst>
                    <a:ext uri="{FF2B5EF4-FFF2-40B4-BE49-F238E27FC236}">
                      <a16:creationId xmlns:a16="http://schemas.microsoft.com/office/drawing/2014/main" id="{9A7B2852-FF06-5556-33CD-AF6093AA190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354256" y="6330888"/>
                  <a:ext cx="20808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6" name="Entrada de lápiz 25">
                  <a:extLst>
                    <a:ext uri="{FF2B5EF4-FFF2-40B4-BE49-F238E27FC236}">
                      <a16:creationId xmlns:a16="http://schemas.microsoft.com/office/drawing/2014/main" id="{F65DF967-93B6-F8F8-892E-E9F6898609E0}"/>
                    </a:ext>
                  </a:extLst>
                </p14:cNvPr>
                <p14:cNvContentPartPr/>
                <p14:nvPr/>
              </p14:nvContentPartPr>
              <p14:xfrm>
                <a:off x="11450376" y="6330888"/>
                <a:ext cx="797040" cy="325440"/>
              </p14:xfrm>
            </p:contentPart>
          </mc:Choice>
          <mc:Fallback xmlns="">
            <p:pic>
              <p:nvPicPr>
                <p:cNvPr id="26" name="Entrada de lápiz 25">
                  <a:extLst>
                    <a:ext uri="{FF2B5EF4-FFF2-40B4-BE49-F238E27FC236}">
                      <a16:creationId xmlns:a16="http://schemas.microsoft.com/office/drawing/2014/main" id="{F65DF967-93B6-F8F8-892E-E9F6898609E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446056" y="6326568"/>
                  <a:ext cx="80568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Entrada de lápiz 28">
                  <a:extLst>
                    <a:ext uri="{FF2B5EF4-FFF2-40B4-BE49-F238E27FC236}">
                      <a16:creationId xmlns:a16="http://schemas.microsoft.com/office/drawing/2014/main" id="{7093D1E9-973F-5A79-00C6-4743A84AAA5D}"/>
                    </a:ext>
                  </a:extLst>
                </p14:cNvPr>
                <p14:cNvContentPartPr/>
                <p14:nvPr/>
              </p14:nvContentPartPr>
              <p14:xfrm>
                <a:off x="11874096" y="6260688"/>
                <a:ext cx="633600" cy="487440"/>
              </p14:xfrm>
            </p:contentPart>
          </mc:Choice>
          <mc:Fallback xmlns="">
            <p:pic>
              <p:nvPicPr>
                <p:cNvPr id="29" name="Entrada de lápiz 28">
                  <a:extLst>
                    <a:ext uri="{FF2B5EF4-FFF2-40B4-BE49-F238E27FC236}">
                      <a16:creationId xmlns:a16="http://schemas.microsoft.com/office/drawing/2014/main" id="{7093D1E9-973F-5A79-00C6-4743A84AAA5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869776" y="6256368"/>
                  <a:ext cx="64224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2" name="Entrada de lápiz 31">
                  <a:extLst>
                    <a:ext uri="{FF2B5EF4-FFF2-40B4-BE49-F238E27FC236}">
                      <a16:creationId xmlns:a16="http://schemas.microsoft.com/office/drawing/2014/main" id="{8B992CC6-6D07-4ABF-36BB-DEF89DA5818E}"/>
                    </a:ext>
                  </a:extLst>
                </p14:cNvPr>
                <p14:cNvContentPartPr/>
                <p14:nvPr/>
              </p14:nvContentPartPr>
              <p14:xfrm>
                <a:off x="12586176" y="6316488"/>
                <a:ext cx="82440" cy="492120"/>
              </p14:xfrm>
            </p:contentPart>
          </mc:Choice>
          <mc:Fallback xmlns="">
            <p:pic>
              <p:nvPicPr>
                <p:cNvPr id="32" name="Entrada de lápiz 31">
                  <a:extLst>
                    <a:ext uri="{FF2B5EF4-FFF2-40B4-BE49-F238E27FC236}">
                      <a16:creationId xmlns:a16="http://schemas.microsoft.com/office/drawing/2014/main" id="{8B992CC6-6D07-4ABF-36BB-DEF89DA5818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581856" y="6312168"/>
                  <a:ext cx="91080" cy="50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Entrada de lápiz 34">
                  <a:extLst>
                    <a:ext uri="{FF2B5EF4-FFF2-40B4-BE49-F238E27FC236}">
                      <a16:creationId xmlns:a16="http://schemas.microsoft.com/office/drawing/2014/main" id="{8D32544C-7FB4-D864-A1B7-4DA45E1459F2}"/>
                    </a:ext>
                  </a:extLst>
                </p14:cNvPr>
                <p14:cNvContentPartPr/>
                <p14:nvPr/>
              </p14:nvContentPartPr>
              <p14:xfrm>
                <a:off x="12644136" y="6331248"/>
                <a:ext cx="574560" cy="523800"/>
              </p14:xfrm>
            </p:contentPart>
          </mc:Choice>
          <mc:Fallback xmlns="">
            <p:pic>
              <p:nvPicPr>
                <p:cNvPr id="35" name="Entrada de lápiz 34">
                  <a:extLst>
                    <a:ext uri="{FF2B5EF4-FFF2-40B4-BE49-F238E27FC236}">
                      <a16:creationId xmlns:a16="http://schemas.microsoft.com/office/drawing/2014/main" id="{8D32544C-7FB4-D864-A1B7-4DA45E1459F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2639816" y="6326928"/>
                  <a:ext cx="58320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8" name="Entrada de lápiz 37">
                  <a:extLst>
                    <a:ext uri="{FF2B5EF4-FFF2-40B4-BE49-F238E27FC236}">
                      <a16:creationId xmlns:a16="http://schemas.microsoft.com/office/drawing/2014/main" id="{2571E319-C31A-F38C-58AC-19C6F50D31FD}"/>
                    </a:ext>
                  </a:extLst>
                </p14:cNvPr>
                <p14:cNvContentPartPr/>
                <p14:nvPr/>
              </p14:nvContentPartPr>
              <p14:xfrm>
                <a:off x="12709296" y="6213888"/>
                <a:ext cx="721440" cy="356040"/>
              </p14:xfrm>
            </p:contentPart>
          </mc:Choice>
          <mc:Fallback xmlns="">
            <p:pic>
              <p:nvPicPr>
                <p:cNvPr id="38" name="Entrada de lápiz 37">
                  <a:extLst>
                    <a:ext uri="{FF2B5EF4-FFF2-40B4-BE49-F238E27FC236}">
                      <a16:creationId xmlns:a16="http://schemas.microsoft.com/office/drawing/2014/main" id="{2571E319-C31A-F38C-58AC-19C6F50D31F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2704976" y="6209568"/>
                  <a:ext cx="730080" cy="36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8F6971FF-D78C-73D8-9971-9981D723D6F9}"/>
              </a:ext>
            </a:extLst>
          </p:cNvPr>
          <p:cNvGrpSpPr/>
          <p:nvPr/>
        </p:nvGrpSpPr>
        <p:grpSpPr>
          <a:xfrm>
            <a:off x="10433016" y="7525008"/>
            <a:ext cx="3128760" cy="946080"/>
            <a:chOff x="10433016" y="7525008"/>
            <a:chExt cx="3128760" cy="94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1" name="Entrada de lápiz 40">
                  <a:extLst>
                    <a:ext uri="{FF2B5EF4-FFF2-40B4-BE49-F238E27FC236}">
                      <a16:creationId xmlns:a16="http://schemas.microsoft.com/office/drawing/2014/main" id="{6A2D8159-8926-BCDB-2D31-EBC29C7F6411}"/>
                    </a:ext>
                  </a:extLst>
                </p14:cNvPr>
                <p14:cNvContentPartPr/>
                <p14:nvPr/>
              </p14:nvContentPartPr>
              <p14:xfrm>
                <a:off x="10433016" y="7994448"/>
                <a:ext cx="1479960" cy="476640"/>
              </p14:xfrm>
            </p:contentPart>
          </mc:Choice>
          <mc:Fallback xmlns="">
            <p:pic>
              <p:nvPicPr>
                <p:cNvPr id="41" name="Entrada de lápiz 40">
                  <a:extLst>
                    <a:ext uri="{FF2B5EF4-FFF2-40B4-BE49-F238E27FC236}">
                      <a16:creationId xmlns:a16="http://schemas.microsoft.com/office/drawing/2014/main" id="{6A2D8159-8926-BCDB-2D31-EBC29C7F641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428696" y="7990128"/>
                  <a:ext cx="1488600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2" name="Entrada de lápiz 41">
                  <a:extLst>
                    <a:ext uri="{FF2B5EF4-FFF2-40B4-BE49-F238E27FC236}">
                      <a16:creationId xmlns:a16="http://schemas.microsoft.com/office/drawing/2014/main" id="{52C9077D-965D-DB0D-9CC7-364959B69192}"/>
                    </a:ext>
                  </a:extLst>
                </p14:cNvPr>
                <p14:cNvContentPartPr/>
                <p14:nvPr/>
              </p14:nvContentPartPr>
              <p14:xfrm>
                <a:off x="11105856" y="7683408"/>
                <a:ext cx="845280" cy="771480"/>
              </p14:xfrm>
            </p:contentPart>
          </mc:Choice>
          <mc:Fallback xmlns="">
            <p:pic>
              <p:nvPicPr>
                <p:cNvPr id="42" name="Entrada de lápiz 41">
                  <a:extLst>
                    <a:ext uri="{FF2B5EF4-FFF2-40B4-BE49-F238E27FC236}">
                      <a16:creationId xmlns:a16="http://schemas.microsoft.com/office/drawing/2014/main" id="{52C9077D-965D-DB0D-9CC7-364959B6919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101536" y="7679088"/>
                  <a:ext cx="853920" cy="78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5" name="Entrada de lápiz 44">
                  <a:extLst>
                    <a:ext uri="{FF2B5EF4-FFF2-40B4-BE49-F238E27FC236}">
                      <a16:creationId xmlns:a16="http://schemas.microsoft.com/office/drawing/2014/main" id="{88FD5A62-1CE3-ACBB-3DA7-C08A721F775A}"/>
                    </a:ext>
                  </a:extLst>
                </p14:cNvPr>
                <p14:cNvContentPartPr/>
                <p14:nvPr/>
              </p14:nvContentPartPr>
              <p14:xfrm>
                <a:off x="11876976" y="7653168"/>
                <a:ext cx="111960" cy="747360"/>
              </p14:xfrm>
            </p:contentPart>
          </mc:Choice>
          <mc:Fallback xmlns="">
            <p:pic>
              <p:nvPicPr>
                <p:cNvPr id="45" name="Entrada de lápiz 44">
                  <a:extLst>
                    <a:ext uri="{FF2B5EF4-FFF2-40B4-BE49-F238E27FC236}">
                      <a16:creationId xmlns:a16="http://schemas.microsoft.com/office/drawing/2014/main" id="{88FD5A62-1CE3-ACBB-3DA7-C08A721F775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872656" y="7648848"/>
                  <a:ext cx="1206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8" name="Entrada de lápiz 47">
                  <a:extLst>
                    <a:ext uri="{FF2B5EF4-FFF2-40B4-BE49-F238E27FC236}">
                      <a16:creationId xmlns:a16="http://schemas.microsoft.com/office/drawing/2014/main" id="{6710CFE7-389E-A8F8-091D-B03C8AAE2496}"/>
                    </a:ext>
                  </a:extLst>
                </p14:cNvPr>
                <p14:cNvContentPartPr/>
                <p14:nvPr/>
              </p14:nvContentPartPr>
              <p14:xfrm>
                <a:off x="11960136" y="7525008"/>
                <a:ext cx="739440" cy="927000"/>
              </p14:xfrm>
            </p:contentPart>
          </mc:Choice>
          <mc:Fallback xmlns="">
            <p:pic>
              <p:nvPicPr>
                <p:cNvPr id="48" name="Entrada de lápiz 47">
                  <a:extLst>
                    <a:ext uri="{FF2B5EF4-FFF2-40B4-BE49-F238E27FC236}">
                      <a16:creationId xmlns:a16="http://schemas.microsoft.com/office/drawing/2014/main" id="{6710CFE7-389E-A8F8-091D-B03C8AAE249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955816" y="7520688"/>
                  <a:ext cx="748080" cy="9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1" name="Entrada de lápiz 50">
                  <a:extLst>
                    <a:ext uri="{FF2B5EF4-FFF2-40B4-BE49-F238E27FC236}">
                      <a16:creationId xmlns:a16="http://schemas.microsoft.com/office/drawing/2014/main" id="{4EFC04F5-AC34-1232-1D32-65E486320B1B}"/>
                    </a:ext>
                  </a:extLst>
                </p14:cNvPr>
                <p14:cNvContentPartPr/>
                <p14:nvPr/>
              </p14:nvContentPartPr>
              <p14:xfrm>
                <a:off x="12088656" y="7846128"/>
                <a:ext cx="1473120" cy="533160"/>
              </p14:xfrm>
            </p:contentPart>
          </mc:Choice>
          <mc:Fallback xmlns="">
            <p:pic>
              <p:nvPicPr>
                <p:cNvPr id="51" name="Entrada de lápiz 50">
                  <a:extLst>
                    <a:ext uri="{FF2B5EF4-FFF2-40B4-BE49-F238E27FC236}">
                      <a16:creationId xmlns:a16="http://schemas.microsoft.com/office/drawing/2014/main" id="{4EFC04F5-AC34-1232-1D32-65E486320B1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084336" y="7841808"/>
                  <a:ext cx="1481760" cy="54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4" name="Entrada de lápiz 53">
                <a:extLst>
                  <a:ext uri="{FF2B5EF4-FFF2-40B4-BE49-F238E27FC236}">
                    <a16:creationId xmlns:a16="http://schemas.microsoft.com/office/drawing/2014/main" id="{A0753EC6-666B-0590-62A7-99B53B23D255}"/>
                  </a:ext>
                </a:extLst>
              </p14:cNvPr>
              <p14:cNvContentPartPr/>
              <p14:nvPr/>
            </p14:nvContentPartPr>
            <p14:xfrm>
              <a:off x="5571936" y="3625488"/>
              <a:ext cx="360" cy="360"/>
            </p14:xfrm>
          </p:contentPart>
        </mc:Choice>
        <mc:Fallback xmlns="">
          <p:pic>
            <p:nvPicPr>
              <p:cNvPr id="54" name="Entrada de lápiz 53">
                <a:extLst>
                  <a:ext uri="{FF2B5EF4-FFF2-40B4-BE49-F238E27FC236}">
                    <a16:creationId xmlns:a16="http://schemas.microsoft.com/office/drawing/2014/main" id="{A0753EC6-666B-0590-62A7-99B53B23D25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67616" y="3621168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upo 57">
            <a:extLst>
              <a:ext uri="{FF2B5EF4-FFF2-40B4-BE49-F238E27FC236}">
                <a16:creationId xmlns:a16="http://schemas.microsoft.com/office/drawing/2014/main" id="{2716A1E0-A844-0AA7-2ECC-D1424667DA71}"/>
              </a:ext>
            </a:extLst>
          </p:cNvPr>
          <p:cNvGrpSpPr/>
          <p:nvPr/>
        </p:nvGrpSpPr>
        <p:grpSpPr>
          <a:xfrm>
            <a:off x="8269056" y="3793608"/>
            <a:ext cx="168480" cy="25560"/>
            <a:chOff x="8269056" y="3793608"/>
            <a:chExt cx="168480" cy="2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5" name="Entrada de lápiz 54">
                  <a:extLst>
                    <a:ext uri="{FF2B5EF4-FFF2-40B4-BE49-F238E27FC236}">
                      <a16:creationId xmlns:a16="http://schemas.microsoft.com/office/drawing/2014/main" id="{1C9BFD2F-5A12-9815-5271-EC0D01969CD7}"/>
                    </a:ext>
                  </a:extLst>
                </p14:cNvPr>
                <p14:cNvContentPartPr/>
                <p14:nvPr/>
              </p14:nvContentPartPr>
              <p14:xfrm>
                <a:off x="8437176" y="3818808"/>
                <a:ext cx="360" cy="360"/>
              </p14:xfrm>
            </p:contentPart>
          </mc:Choice>
          <mc:Fallback xmlns="">
            <p:pic>
              <p:nvPicPr>
                <p:cNvPr id="55" name="Entrada de lápiz 54">
                  <a:extLst>
                    <a:ext uri="{FF2B5EF4-FFF2-40B4-BE49-F238E27FC236}">
                      <a16:creationId xmlns:a16="http://schemas.microsoft.com/office/drawing/2014/main" id="{1C9BFD2F-5A12-9815-5271-EC0D01969CD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432856" y="381448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6" name="Entrada de lápiz 55">
                  <a:extLst>
                    <a:ext uri="{FF2B5EF4-FFF2-40B4-BE49-F238E27FC236}">
                      <a16:creationId xmlns:a16="http://schemas.microsoft.com/office/drawing/2014/main" id="{BAA1B04D-11AA-435F-C648-0ACEC6406DA6}"/>
                    </a:ext>
                  </a:extLst>
                </p14:cNvPr>
                <p14:cNvContentPartPr/>
                <p14:nvPr/>
              </p14:nvContentPartPr>
              <p14:xfrm>
                <a:off x="8269056" y="3793608"/>
                <a:ext cx="360" cy="360"/>
              </p14:xfrm>
            </p:contentPart>
          </mc:Choice>
          <mc:Fallback xmlns="">
            <p:pic>
              <p:nvPicPr>
                <p:cNvPr id="56" name="Entrada de lápiz 55">
                  <a:extLst>
                    <a:ext uri="{FF2B5EF4-FFF2-40B4-BE49-F238E27FC236}">
                      <a16:creationId xmlns:a16="http://schemas.microsoft.com/office/drawing/2014/main" id="{BAA1B04D-11AA-435F-C648-0ACEC6406DA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264736" y="378928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9" name="Entrada de lápiz 58">
                <a:extLst>
                  <a:ext uri="{FF2B5EF4-FFF2-40B4-BE49-F238E27FC236}">
                    <a16:creationId xmlns:a16="http://schemas.microsoft.com/office/drawing/2014/main" id="{48CE38AC-03DF-E445-2E6C-DF2DC360BE76}"/>
                  </a:ext>
                </a:extLst>
              </p14:cNvPr>
              <p14:cNvContentPartPr/>
              <p14:nvPr/>
            </p14:nvContentPartPr>
            <p14:xfrm>
              <a:off x="3415176" y="5865048"/>
              <a:ext cx="360" cy="360"/>
            </p14:xfrm>
          </p:contentPart>
        </mc:Choice>
        <mc:Fallback xmlns="">
          <p:pic>
            <p:nvPicPr>
              <p:cNvPr id="59" name="Entrada de lápiz 58">
                <a:extLst>
                  <a:ext uri="{FF2B5EF4-FFF2-40B4-BE49-F238E27FC236}">
                    <a16:creationId xmlns:a16="http://schemas.microsoft.com/office/drawing/2014/main" id="{48CE38AC-03DF-E445-2E6C-DF2DC360BE7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10856" y="58607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0" name="Entrada de lápiz 59">
                <a:extLst>
                  <a:ext uri="{FF2B5EF4-FFF2-40B4-BE49-F238E27FC236}">
                    <a16:creationId xmlns:a16="http://schemas.microsoft.com/office/drawing/2014/main" id="{AAC0D6CE-D4C0-D470-CB9C-FC25BB4507AF}"/>
                  </a:ext>
                </a:extLst>
              </p14:cNvPr>
              <p14:cNvContentPartPr/>
              <p14:nvPr/>
            </p14:nvContentPartPr>
            <p14:xfrm>
              <a:off x="448776" y="1506888"/>
              <a:ext cx="360" cy="360"/>
            </p14:xfrm>
          </p:contentPart>
        </mc:Choice>
        <mc:Fallback xmlns="">
          <p:pic>
            <p:nvPicPr>
              <p:cNvPr id="60" name="Entrada de lápiz 59">
                <a:extLst>
                  <a:ext uri="{FF2B5EF4-FFF2-40B4-BE49-F238E27FC236}">
                    <a16:creationId xmlns:a16="http://schemas.microsoft.com/office/drawing/2014/main" id="{AAC0D6CE-D4C0-D470-CB9C-FC25BB4507A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4456" y="15025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1" name="Entrada de lápiz 60">
                <a:extLst>
                  <a:ext uri="{FF2B5EF4-FFF2-40B4-BE49-F238E27FC236}">
                    <a16:creationId xmlns:a16="http://schemas.microsoft.com/office/drawing/2014/main" id="{71954D22-6211-5C5D-0808-B871475DEC5E}"/>
                  </a:ext>
                </a:extLst>
              </p14:cNvPr>
              <p14:cNvContentPartPr/>
              <p14:nvPr/>
            </p14:nvContentPartPr>
            <p14:xfrm>
              <a:off x="5795496" y="1675368"/>
              <a:ext cx="360" cy="360"/>
            </p14:xfrm>
          </p:contentPart>
        </mc:Choice>
        <mc:Fallback xmlns="">
          <p:pic>
            <p:nvPicPr>
              <p:cNvPr id="61" name="Entrada de lápiz 60">
                <a:extLst>
                  <a:ext uri="{FF2B5EF4-FFF2-40B4-BE49-F238E27FC236}">
                    <a16:creationId xmlns:a16="http://schemas.microsoft.com/office/drawing/2014/main" id="{71954D22-6211-5C5D-0808-B871475DEC5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1176" y="1671048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8298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-4282489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/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15697200" y="6210300"/>
            <a:ext cx="1603544" cy="1563456"/>
          </a:xfrm>
          <a:custGeom>
            <a:avLst/>
            <a:gdLst/>
            <a:ahLst/>
            <a:cxnLst/>
            <a:rect l="l" t="t" r="r" b="b"/>
            <a:pathLst>
              <a:path w="1603544" h="1563456">
                <a:moveTo>
                  <a:pt x="0" y="0"/>
                </a:moveTo>
                <a:lnTo>
                  <a:pt x="1603544" y="0"/>
                </a:lnTo>
                <a:lnTo>
                  <a:pt x="1603544" y="1563455"/>
                </a:lnTo>
                <a:lnTo>
                  <a:pt x="0" y="1563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TextBox 15"/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37321" y="3889511"/>
            <a:ext cx="14754437" cy="528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45"/>
              </a:lnSpc>
            </a:pPr>
            <a:r>
              <a:rPr lang="en-US" sz="3175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Como </a:t>
            </a:r>
            <a:r>
              <a:rPr lang="en-US" sz="3175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realizar</a:t>
            </a:r>
            <a:r>
              <a:rPr lang="en-US" sz="3175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un </a:t>
            </a:r>
            <a:r>
              <a:rPr lang="en-US" sz="3175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tratamiento</a:t>
            </a:r>
            <a:r>
              <a:rPr lang="en-US" sz="3175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75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correcto</a:t>
            </a:r>
            <a:r>
              <a:rPr lang="en-US" sz="3175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3175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minimizar</a:t>
            </a:r>
            <a:r>
              <a:rPr lang="en-US" sz="3175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75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complicaciones</a:t>
            </a:r>
            <a:r>
              <a:rPr lang="en-US" sz="3175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?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46C30D7-EF44-3398-0793-D967AE50D0D9}"/>
              </a:ext>
            </a:extLst>
          </p:cNvPr>
          <p:cNvSpPr txBox="1"/>
          <p:nvPr/>
        </p:nvSpPr>
        <p:spPr>
          <a:xfrm>
            <a:off x="2837321" y="2588564"/>
            <a:ext cx="13053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600" b="1" dirty="0">
                <a:latin typeface="Bangla MN" pitchFamily="2" charset="0"/>
                <a:cs typeface="Bangla MN" pitchFamily="2" charset="0"/>
              </a:rPr>
              <a:t>ANATOMIA Y ESCULTURA FACIAL Y DE CUELLO 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C76D7B6-F86B-E49B-82EA-07E0A19EB1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96" y="5143500"/>
            <a:ext cx="3423579" cy="48816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F5845D9-52EB-6E3C-B7E6-2B92597618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409" y="5117592"/>
            <a:ext cx="2746416" cy="48816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3D6802E-BC31-29DD-7ED1-1DCCFCC65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960" y="5091684"/>
            <a:ext cx="3661200" cy="488160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E818EB72-2739-D0A2-673C-0A95249C4D1B}"/>
              </a:ext>
            </a:extLst>
          </p:cNvPr>
          <p:cNvSpPr txBox="1"/>
          <p:nvPr/>
        </p:nvSpPr>
        <p:spPr>
          <a:xfrm>
            <a:off x="15685008" y="7147763"/>
            <a:ext cx="801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x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F4C41-7FB5-D27A-08D3-548E6E299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D92A43D-1E57-B30B-EEDF-64E0B31808B0}"/>
              </a:ext>
            </a:extLst>
          </p:cNvPr>
          <p:cNvSpPr/>
          <p:nvPr/>
        </p:nvSpPr>
        <p:spPr>
          <a:xfrm>
            <a:off x="-15240" y="-4555763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4D4D69B-8184-BBAD-DF1D-BC7FFD969AD2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7BF5CBB-23FA-9AF3-83AB-6F1B78790450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278789F-1572-3608-BE06-E2361B0E59B5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4FCEBD4F-FD64-00D9-A6C2-CE7FD369A944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6257D60-8DE4-FD39-3893-03DFF2CAF0D8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66E61E3-708A-69D2-FBFC-872317ABF5E4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C5FFFDD-650E-316C-A233-8226FCB17BB4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64BB58A-A960-8860-8750-F29E9627359E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6B601DE-1BEF-962B-C285-7AB847DC50AB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AF78021-26D6-05A9-056C-44CAB6240808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DAD23B4-2D10-0037-E5C2-BB8AC7DBD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600" y="2628900"/>
            <a:ext cx="5769404" cy="624436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84ACA5C-DD59-4C18-B9FE-3CC7F57942E5}"/>
              </a:ext>
            </a:extLst>
          </p:cNvPr>
          <p:cNvSpPr txBox="1"/>
          <p:nvPr/>
        </p:nvSpPr>
        <p:spPr>
          <a:xfrm>
            <a:off x="4135256" y="2095500"/>
            <a:ext cx="3258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AGUJA Vs CANULA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3361CDE-E043-4A3D-967B-8981A55BD311}"/>
              </a:ext>
            </a:extLst>
          </p:cNvPr>
          <p:cNvSpPr txBox="1"/>
          <p:nvPr/>
        </p:nvSpPr>
        <p:spPr>
          <a:xfrm>
            <a:off x="1160671" y="3656381"/>
            <a:ext cx="4088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Instrumento metálico de pequeño diámetro, con un extremo puntiagudo y afilado que encaja con la jeringa y se utiliza para puncionar y extraer líquidos o inyectar sustancias en el organismo a través de la piel.</a:t>
            </a:r>
            <a:r>
              <a:rPr lang="es-CO" dirty="0">
                <a:effectLst/>
                <a:latin typeface="Bangla MN" pitchFamily="2" charset="0"/>
                <a:cs typeface="Bangla MN" pitchFamily="2" charset="0"/>
              </a:rPr>
              <a:t> </a:t>
            </a:r>
            <a:endParaRPr lang="es-CO" dirty="0"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054153C-3CF0-535A-62A3-C07C8AEC964A}"/>
              </a:ext>
            </a:extLst>
          </p:cNvPr>
          <p:cNvSpPr txBox="1"/>
          <p:nvPr/>
        </p:nvSpPr>
        <p:spPr>
          <a:xfrm>
            <a:off x="6747641" y="6438900"/>
            <a:ext cx="43828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Symbol" pitchFamily="2" charset="2"/>
              <a:buChar char=""/>
            </a:pPr>
            <a:r>
              <a:rPr lang="es-MX" sz="18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Consiste en una especie de aguja la cual no es puntiaguda ni afilada sino que cuenta con una punta en forma redonda o romada.</a:t>
            </a:r>
            <a:endParaRPr lang="es-CO" sz="1800" kern="100" dirty="0">
              <a:effectLst/>
              <a:latin typeface="Bangla MN" pitchFamily="2" charset="0"/>
              <a:ea typeface="Arial" panose="020B0604020202020204" pitchFamily="34" charset="0"/>
              <a:cs typeface="Bangla MN" pitchFamily="2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s-MX" sz="18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Cuenta con un orificio lateral próximo a la punta a través del cual el relleno es inyectado.</a:t>
            </a:r>
            <a:endParaRPr lang="es-CO" sz="1800" kern="100" dirty="0">
              <a:effectLst/>
              <a:latin typeface="Bangla MN" pitchFamily="2" charset="0"/>
              <a:ea typeface="Arial" panose="020B0604020202020204" pitchFamily="34" charset="0"/>
              <a:cs typeface="Bangla MN" pitchFamily="2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s-MX" sz="18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Su diseño Evita la laceración de los tejidos de modo que no causa lesiones en los vasos sanguíneos</a:t>
            </a:r>
            <a:endParaRPr lang="es-CO" sz="1800" kern="100" dirty="0">
              <a:effectLst/>
              <a:latin typeface="Bangla MN" pitchFamily="2" charset="0"/>
              <a:ea typeface="Arial" panose="020B0604020202020204" pitchFamily="34" charset="0"/>
              <a:cs typeface="Bangla MN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D6E4638-D26E-0BA7-49F9-B7B57FCE0D39}"/>
              </a:ext>
            </a:extLst>
          </p:cNvPr>
          <p:cNvSpPr txBox="1"/>
          <p:nvPr/>
        </p:nvSpPr>
        <p:spPr>
          <a:xfrm>
            <a:off x="6797809" y="578003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Bangla MN" pitchFamily="2" charset="0"/>
                <a:cs typeface="Bangla MN" pitchFamily="2" charset="0"/>
              </a:rPr>
              <a:t>MICROCANULA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E9D79B3-0516-C688-1F4E-CC34180961D8}"/>
              </a:ext>
            </a:extLst>
          </p:cNvPr>
          <p:cNvSpPr txBox="1"/>
          <p:nvPr/>
        </p:nvSpPr>
        <p:spPr>
          <a:xfrm>
            <a:off x="1307751" y="3009900"/>
            <a:ext cx="1744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Bangla MN" pitchFamily="2" charset="0"/>
                <a:cs typeface="Bangla MN" pitchFamily="2" charset="0"/>
              </a:rPr>
              <a:t>AGUJA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A3C2807-C2E5-0F9D-4D83-6FD00F9AD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6927" y="7016134"/>
            <a:ext cx="4461510" cy="203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88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7A23F-BA4D-6462-FA16-47A1BF77A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CD14891-1CB9-B86C-AF20-04559A028897}"/>
              </a:ext>
            </a:extLst>
          </p:cNvPr>
          <p:cNvSpPr/>
          <p:nvPr/>
        </p:nvSpPr>
        <p:spPr>
          <a:xfrm>
            <a:off x="0" y="-4555763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5A277F6-394C-1160-F8AD-AB79B3393676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6C7EC19-5FA5-93D9-BBF2-5266EA159202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C678F73-56F7-5152-E9F0-0B94D912645C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D9A93877-548A-DFE7-573F-73C77442FA30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6B10BF3-A2F6-DE5A-EE40-CFCB55B64B6C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51F4CA4-7B78-37D6-1A42-D004E2C2FCED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1D86556-DBC6-290D-9D01-DFF5D1C4E0F6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74FCBDE-81AE-E31B-2D63-23B508E12C5B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5478D30-0844-CCFF-F79E-7588030D7D19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7BDE86C-45EE-6B16-EC48-F3B90EDB9C56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374E8-E2EA-78A0-232D-55E2E7AD3FA4}"/>
              </a:ext>
            </a:extLst>
          </p:cNvPr>
          <p:cNvSpPr txBox="1"/>
          <p:nvPr/>
        </p:nvSpPr>
        <p:spPr>
          <a:xfrm>
            <a:off x="3786351" y="3838970"/>
            <a:ext cx="10134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Symbol" pitchFamily="2" charset="2"/>
              <a:buChar char=""/>
            </a:pPr>
            <a:r>
              <a:rPr lang="es-MX" sz="24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Más seguridad y velocidad para completar los planos profundos.</a:t>
            </a:r>
          </a:p>
          <a:p>
            <a:pPr lvl="0"/>
            <a:endParaRPr lang="es-CO" sz="2400" kern="100" dirty="0">
              <a:effectLst/>
              <a:latin typeface="Bangla MN" pitchFamily="2" charset="0"/>
              <a:ea typeface="Arial" panose="020B0604020202020204" pitchFamily="34" charset="0"/>
              <a:cs typeface="Bangla MN" pitchFamily="2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s-MX" sz="24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Más flexible.</a:t>
            </a:r>
          </a:p>
          <a:p>
            <a:pPr lvl="0"/>
            <a:endParaRPr lang="es-CO" sz="2400" kern="100" dirty="0">
              <a:effectLst/>
              <a:latin typeface="Bangla MN" pitchFamily="2" charset="0"/>
              <a:ea typeface="Arial" panose="020B0604020202020204" pitchFamily="34" charset="0"/>
              <a:cs typeface="Bangla MN" pitchFamily="2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s-MX" sz="24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Llega a áreas distantes con un solo agujero de entrada.</a:t>
            </a:r>
          </a:p>
          <a:p>
            <a:pPr marL="342900" lvl="0" indent="-342900">
              <a:buFont typeface="Symbol" pitchFamily="2" charset="2"/>
              <a:buChar char=""/>
            </a:pPr>
            <a:endParaRPr lang="es-CO" sz="2400" kern="100" dirty="0">
              <a:effectLst/>
              <a:latin typeface="Bangla MN" pitchFamily="2" charset="0"/>
              <a:ea typeface="Arial" panose="020B0604020202020204" pitchFamily="34" charset="0"/>
              <a:cs typeface="Bangla MN" pitchFamily="2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s-MX" sz="24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Menos trauma físico y psicológico dolor edema y formación de Hematomas.</a:t>
            </a:r>
          </a:p>
          <a:p>
            <a:pPr marL="342900" lvl="0" indent="-342900">
              <a:buFont typeface="Symbol" pitchFamily="2" charset="2"/>
              <a:buChar char=""/>
            </a:pPr>
            <a:endParaRPr lang="es-CO" sz="2400" kern="100" dirty="0">
              <a:effectLst/>
              <a:latin typeface="Bangla MN" pitchFamily="2" charset="0"/>
              <a:ea typeface="Arial" panose="020B0604020202020204" pitchFamily="34" charset="0"/>
              <a:cs typeface="Bangla MN" pitchFamily="2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s-MX" sz="24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Recuperación más rápida.</a:t>
            </a:r>
            <a:endParaRPr lang="es-CO" sz="2400" kern="100" dirty="0">
              <a:effectLst/>
              <a:latin typeface="Bangla MN" pitchFamily="2" charset="0"/>
              <a:ea typeface="Arial" panose="020B0604020202020204" pitchFamily="34" charset="0"/>
              <a:cs typeface="Bangla MN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66CB4B9-0DF4-0864-E6ED-E80A0BBE1118}"/>
              </a:ext>
            </a:extLst>
          </p:cNvPr>
          <p:cNvSpPr txBox="1"/>
          <p:nvPr/>
        </p:nvSpPr>
        <p:spPr>
          <a:xfrm>
            <a:off x="5867400" y="2293046"/>
            <a:ext cx="5972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VENTAJAS DE LA MICROCÁNULA</a:t>
            </a:r>
          </a:p>
        </p:txBody>
      </p:sp>
    </p:spTree>
    <p:extLst>
      <p:ext uri="{BB962C8B-B14F-4D97-AF65-F5344CB8AC3E}">
        <p14:creationId xmlns:p14="http://schemas.microsoft.com/office/powerpoint/2010/main" val="3829224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C0D5F-6314-8DBB-8C01-3AB4CEBF1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4E437F9-1245-3C6B-F9B3-2DF1B9E6A8B9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2688262-BE5D-49BA-AA68-3E151350FFEB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6CC59ED-AF71-5943-2AB6-C2C0DD7521E2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957B786-AC80-A465-179E-E79AF5DC7CC9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79E016F-EAF1-C60C-0E05-16F6708BF64D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8433F2C-49B2-CF55-11CD-874A6EF40A5E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A5537C6-BFCA-A876-D5E7-257DFC08AC2F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5F42BF8-CC9D-899E-2D89-4BAF7FB36E42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F3522-FB43-DC73-7816-BAA8FE523E62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03DA389-B895-E43B-D7D1-02CCA147D1EE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26D51C0-F258-DB73-F157-C995856838C2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F88EF74-FF68-A915-796E-D6D8B6872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5143500"/>
            <a:ext cx="7772400" cy="49103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D3C2B0D-AEC4-74F3-E50B-6F8D8BF9A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350" y="2171700"/>
            <a:ext cx="63373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38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23F1E-6A7C-4E72-BAA8-EEF3C1DB5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866E840-E9F6-F774-E977-E7A4D70F72C3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47FAD27-ECBD-0E6B-B124-4CE369B6ED7D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1B8C2DF-01B7-6FDF-0CEB-C72F1D1E211F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9B3B8DE-6DA8-7A5E-1B61-06A24A02CCB9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48BB4B53-45B3-7D69-CD6E-0CB56B8CB240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B63924E-223C-855D-5B65-F3340DB05DB6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8B4D84D-431A-25F8-1D43-E3694694D52B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D7BDE1E-508F-F3C9-120D-16BC08954869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5C69EDF-4407-35AC-8DA1-FB6E0FB0C13E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01FC776-15AA-E885-BE44-8AB41D933948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BAAAF5D-4339-7BC7-A8CF-8BF5C44A2276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8C9E0E9-461C-D438-C525-6557723040A6}"/>
              </a:ext>
            </a:extLst>
          </p:cNvPr>
          <p:cNvSpPr txBox="1"/>
          <p:nvPr/>
        </p:nvSpPr>
        <p:spPr>
          <a:xfrm>
            <a:off x="1890691" y="2781300"/>
            <a:ext cx="7926978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El labio esta divido en 24 compartimientos 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12 anteriores  Tejido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Subcutaneo</a:t>
            </a: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12 posteriores Plano Submucoso 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Separados por el Orbicular de los labios 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Tabique de tejido conectivo – perpendiculares </a:t>
            </a:r>
          </a:p>
          <a:p>
            <a:endParaRPr lang="es-CO" dirty="0"/>
          </a:p>
          <a:p>
            <a:endParaRPr lang="es-CO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47E2DE2-EAEC-243F-72B3-AD1BC7375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4600" y="5157216"/>
            <a:ext cx="7772400" cy="439212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3CE1E29-9256-C616-2528-08F1A10603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6237021"/>
            <a:ext cx="5580230" cy="312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53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86245-8560-C68A-9CA4-A02F5658B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4C585E-1DA8-8910-6186-B575522A4E26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06ABAF0-AB7F-87BA-1428-09984A05944C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99470A9-E757-5C89-F16B-8E9CAA1AF816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AC969E3-7041-A0D6-2090-4F684D2D021B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E61A03FF-7E62-0941-C116-1C94DB40364A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6BE4C1B-4494-1A61-24BA-57B98C773F89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EDAC67C-D514-6281-7C9F-96AE69FB553F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A2DC475-7840-1813-7A9C-206500EF4D84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BF7DA79-4351-97AC-2687-4A20454C9CC2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98A5DAD-E203-65F4-B6D8-F5EAE76C4CAB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069973A-94CB-785E-220A-54AF9809D734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13C2172-72B4-4E1C-9877-51106780836C}"/>
              </a:ext>
            </a:extLst>
          </p:cNvPr>
          <p:cNvSpPr txBox="1"/>
          <p:nvPr/>
        </p:nvSpPr>
        <p:spPr>
          <a:xfrm>
            <a:off x="7628440" y="1884388"/>
            <a:ext cx="72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ANALISIS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972F-7687-E693-CCF7-1ABCD9909A7B}"/>
              </a:ext>
            </a:extLst>
          </p:cNvPr>
          <p:cNvSpPr txBox="1"/>
          <p:nvPr/>
        </p:nvSpPr>
        <p:spPr>
          <a:xfrm>
            <a:off x="1983621" y="2984280"/>
            <a:ext cx="76763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202124"/>
                </a:solidFill>
                <a:effectLst/>
                <a:latin typeface="Bangla MN" pitchFamily="2" charset="0"/>
                <a:ea typeface="Aptos" panose="020B0004020202020204" pitchFamily="34" charset="0"/>
                <a:cs typeface="Bangla MN" pitchFamily="2" charset="0"/>
              </a:rPr>
              <a:t>193 cabezas de </a:t>
            </a:r>
            <a:r>
              <a:rPr lang="es-ES" sz="2400" dirty="0" err="1">
                <a:solidFill>
                  <a:srgbClr val="202124"/>
                </a:solidFill>
                <a:effectLst/>
                <a:latin typeface="Bangla MN" pitchFamily="2" charset="0"/>
                <a:ea typeface="Aptos" panose="020B0004020202020204" pitchFamily="34" charset="0"/>
                <a:cs typeface="Bangla MN" pitchFamily="2" charset="0"/>
              </a:rPr>
              <a:t>cadáv</a:t>
            </a:r>
            <a:r>
              <a:rPr lang="es-CO" sz="2400" dirty="0">
                <a:solidFill>
                  <a:srgbClr val="202124"/>
                </a:solidFill>
                <a:effectLst/>
                <a:latin typeface="Bangla MN" pitchFamily="2" charset="0"/>
                <a:ea typeface="Aptos" panose="020B0004020202020204" pitchFamily="34" charset="0"/>
                <a:cs typeface="Bangla MN" pitchFamily="2" charset="0"/>
              </a:rPr>
              <a:t>eres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202124"/>
                </a:solidFill>
                <a:latin typeface="Bangla MN" pitchFamily="2" charset="0"/>
                <a:ea typeface="Aptos" panose="020B0004020202020204" pitchFamily="34" charset="0"/>
                <a:cs typeface="Bangla MN" pitchFamily="2" charset="0"/>
              </a:rPr>
              <a:t>A</a:t>
            </a:r>
            <a:r>
              <a:rPr lang="es-ES" sz="2400" dirty="0">
                <a:solidFill>
                  <a:srgbClr val="202124"/>
                </a:solidFill>
                <a:effectLst/>
                <a:latin typeface="Bangla MN" pitchFamily="2" charset="0"/>
                <a:ea typeface="Aptos" panose="020B0004020202020204" pitchFamily="34" charset="0"/>
                <a:cs typeface="Bangla MN" pitchFamily="2" charset="0"/>
              </a:rPr>
              <a:t>rterias labiales superior e inferior en relación con el músculo orbicular de la boca</a:t>
            </a:r>
            <a:r>
              <a:rPr lang="es-CO" sz="2400" dirty="0">
                <a:effectLst/>
                <a:latin typeface="Bangla MN" pitchFamily="2" charset="0"/>
                <a:cs typeface="Bangla MN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3 incisiones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202124"/>
                </a:solidFill>
                <a:effectLst/>
                <a:latin typeface="Bangla MN" pitchFamily="2" charset="0"/>
                <a:ea typeface="Aptos" panose="020B0004020202020204" pitchFamily="34" charset="0"/>
                <a:cs typeface="Bangla MN" pitchFamily="2" charset="0"/>
              </a:rPr>
              <a:t>(56,5 % cadáveres femeninos) de etnia caucásica</a:t>
            </a:r>
            <a:r>
              <a:rPr lang="es-CO" sz="2400" dirty="0">
                <a:effectLst/>
                <a:latin typeface="Bangla MN" pitchFamily="2" charset="0"/>
                <a:cs typeface="Bangla MN" pitchFamily="2" charset="0"/>
              </a:rPr>
              <a:t> </a:t>
            </a: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CA9C67B-6B85-A38F-2DB7-83717675AD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6581" y="1914416"/>
            <a:ext cx="5819895" cy="378971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EF14A43-1847-C29D-BC8D-48A93CACF567}"/>
              </a:ext>
            </a:extLst>
          </p:cNvPr>
          <p:cNvSpPr txBox="1"/>
          <p:nvPr/>
        </p:nvSpPr>
        <p:spPr>
          <a:xfrm>
            <a:off x="6076569" y="5657364"/>
            <a:ext cx="5206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2,1% A entre piel y musculo</a:t>
            </a: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17,5% - B En musculo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78,1 % - C Entre Mucosa y musculo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AC7E0B9-835B-2076-14C0-212D74D5D321}"/>
              </a:ext>
            </a:extLst>
          </p:cNvPr>
          <p:cNvSpPr txBox="1"/>
          <p:nvPr/>
        </p:nvSpPr>
        <p:spPr>
          <a:xfrm>
            <a:off x="2020197" y="8422424"/>
            <a:ext cx="6759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 err="1">
                <a:latin typeface="Bangla MN" pitchFamily="2" charset="0"/>
                <a:cs typeface="Bangla MN" pitchFamily="2" charset="0"/>
              </a:rPr>
              <a:t>Linea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media mas variable 39%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202124"/>
                </a:solidFill>
                <a:effectLst/>
                <a:latin typeface="Bangla MN" pitchFamily="2" charset="0"/>
                <a:ea typeface="Aptos" panose="020B0004020202020204" pitchFamily="34" charset="0"/>
                <a:cs typeface="Bangla MN" pitchFamily="2" charset="0"/>
              </a:rPr>
              <a:t>29 % para el labio superior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202124"/>
                </a:solidFill>
                <a:effectLst/>
                <a:latin typeface="Bangla MN" pitchFamily="2" charset="0"/>
                <a:ea typeface="Aptos" panose="020B0004020202020204" pitchFamily="34" charset="0"/>
                <a:cs typeface="Bangla MN" pitchFamily="2" charset="0"/>
              </a:rPr>
              <a:t>32 % para el labio inferior total</a:t>
            </a:r>
            <a:r>
              <a:rPr lang="es-CO" sz="2400" dirty="0">
                <a:effectLst/>
                <a:latin typeface="Bangla MN" pitchFamily="2" charset="0"/>
                <a:cs typeface="Bangla MN" pitchFamily="2" charset="0"/>
              </a:rPr>
              <a:t> </a:t>
            </a:r>
            <a:endParaRPr lang="es-CO" sz="2400" dirty="0">
              <a:latin typeface="Bangla MN" pitchFamily="2" charset="0"/>
              <a:cs typeface="Bangla MN" pitchFamily="2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1D79198-8A02-2A0D-D9FF-B4D117486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6581" y="5887480"/>
            <a:ext cx="5918221" cy="415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40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51391-67A5-9DDB-4E34-1B56DF9BC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B0B10F5-E063-4C92-66AE-00C255C7A968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A4D9F8F-C9D7-23A6-AB50-9BF1EEF8AEED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F4C6729-8543-5CF3-50B7-7A56E13430D9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28F3B65-7D00-4C6B-8B73-D2059A4B9A1A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E3B4054-D90F-5B3D-9B06-7F7AF44B6EE5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E71DE16-2EC0-F2DC-C380-DE0DB936B10D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1450A88-C9F7-3FAF-010F-39D7809EBB8B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1CABBB1-F931-DBD7-E77B-CA6432693EFE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0730DF5-492D-DDAC-D0AB-C38D1BFF96D1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F556097-430C-9009-F185-95038E3BAB66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1C7D977-BB80-A3EB-6F1C-46B81970FCB9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E3D7779-E982-3E9E-AB55-6C7D7D27C171}"/>
              </a:ext>
            </a:extLst>
          </p:cNvPr>
          <p:cNvSpPr txBox="1"/>
          <p:nvPr/>
        </p:nvSpPr>
        <p:spPr>
          <a:xfrm>
            <a:off x="1981200" y="21717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latin typeface="Bangla MN" pitchFamily="2" charset="0"/>
                <a:cs typeface="Bangla MN" pitchFamily="2" charset="0"/>
              </a:rPr>
              <a:t>PUNTOS DE FIJACION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F57899A-2B38-69D9-B9E8-42A88FCF1502}"/>
              </a:ext>
            </a:extLst>
          </p:cNvPr>
          <p:cNvSpPr txBox="1"/>
          <p:nvPr/>
        </p:nvSpPr>
        <p:spPr>
          <a:xfrm>
            <a:off x="2253910" y="3390899"/>
            <a:ext cx="6629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CO" sz="2800" dirty="0">
                <a:latin typeface="Bangla MN" pitchFamily="2" charset="0"/>
                <a:cs typeface="Bangla MN" pitchFamily="2" charset="0"/>
              </a:rPr>
              <a:t>Arco cigomático </a:t>
            </a:r>
          </a:p>
          <a:p>
            <a:pPr marL="342900" indent="-342900">
              <a:buAutoNum type="arabicPeriod"/>
            </a:pPr>
            <a:endParaRPr lang="es-CO" sz="28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AutoNum type="arabicPeriod"/>
            </a:pPr>
            <a:r>
              <a:rPr lang="es-CO" sz="2800" dirty="0">
                <a:latin typeface="Bangla MN" pitchFamily="2" charset="0"/>
                <a:cs typeface="Bangla MN" pitchFamily="2" charset="0"/>
              </a:rPr>
              <a:t>Porción media y posterior</a:t>
            </a:r>
          </a:p>
          <a:p>
            <a:pPr marL="342900" indent="-342900">
              <a:buAutoNum type="arabicPeriod"/>
            </a:pPr>
            <a:endParaRPr lang="es-CO" sz="28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AutoNum type="arabicPeriod"/>
            </a:pPr>
            <a:r>
              <a:rPr lang="es-CO" sz="2800" dirty="0">
                <a:latin typeface="Bangla MN" pitchFamily="2" charset="0"/>
                <a:cs typeface="Bangla MN" pitchFamily="2" charset="0"/>
              </a:rPr>
              <a:t>Malar anterior </a:t>
            </a:r>
          </a:p>
          <a:p>
            <a:pPr marL="342900" indent="-342900">
              <a:buAutoNum type="arabicPeriod"/>
            </a:pPr>
            <a:endParaRPr lang="es-CO" sz="28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AutoNum type="arabicPeriod"/>
            </a:pPr>
            <a:r>
              <a:rPr lang="es-CO" sz="2800" dirty="0">
                <a:latin typeface="Bangla MN" pitchFamily="2" charset="0"/>
                <a:cs typeface="Bangla MN" pitchFamily="2" charset="0"/>
              </a:rPr>
              <a:t>Pre </a:t>
            </a:r>
            <a:r>
              <a:rPr lang="es-CO" sz="2800" dirty="0" err="1">
                <a:latin typeface="Bangla MN" pitchFamily="2" charset="0"/>
                <a:cs typeface="Bangla MN" pitchFamily="2" charset="0"/>
              </a:rPr>
              <a:t>jowl</a:t>
            </a:r>
            <a:r>
              <a:rPr lang="es-CO" sz="2800" dirty="0">
                <a:latin typeface="Bangla MN" pitchFamily="2" charset="0"/>
                <a:cs typeface="Bangla MN" pitchFamily="2" charset="0"/>
              </a:rPr>
              <a:t> </a:t>
            </a:r>
          </a:p>
          <a:p>
            <a:pPr marL="342900" indent="-342900">
              <a:buAutoNum type="arabicPeriod"/>
            </a:pPr>
            <a:endParaRPr lang="es-CO" sz="2800" dirty="0">
              <a:latin typeface="Bangla MN" pitchFamily="2" charset="0"/>
              <a:cs typeface="Bangla MN" pitchFamily="2" charset="0"/>
            </a:endParaRPr>
          </a:p>
          <a:p>
            <a:pPr marL="342900" indent="-342900">
              <a:buAutoNum type="arabicPeriod"/>
            </a:pPr>
            <a:r>
              <a:rPr lang="es-CO" sz="2800" dirty="0">
                <a:latin typeface="Bangla MN" pitchFamily="2" charset="0"/>
                <a:cs typeface="Bangla MN" pitchFamily="2" charset="0"/>
              </a:rPr>
              <a:t>Angulo de la mandíbula </a:t>
            </a:r>
          </a:p>
          <a:p>
            <a:pPr marL="342900" indent="-342900">
              <a:buAutoNum type="arabicPeriod"/>
            </a:pPr>
            <a:endParaRPr lang="es-CO" sz="2800" dirty="0">
              <a:latin typeface="Bangla MN" pitchFamily="2" charset="0"/>
              <a:cs typeface="Bangla MN" pitchFamily="2" charset="0"/>
            </a:endParaRPr>
          </a:p>
          <a:p>
            <a:r>
              <a:rPr lang="es-CO" sz="2800" dirty="0">
                <a:latin typeface="Bangla MN" pitchFamily="2" charset="0"/>
                <a:cs typeface="Bangla MN" pitchFamily="2" charset="0"/>
              </a:rPr>
              <a:t>6. Fosa Temporal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E795003-662A-1F24-897B-E0C6874A87CE}"/>
              </a:ext>
            </a:extLst>
          </p:cNvPr>
          <p:cNvSpPr txBox="1"/>
          <p:nvPr/>
        </p:nvSpPr>
        <p:spPr>
          <a:xfrm>
            <a:off x="7162800" y="82677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Bangla MN" pitchFamily="2" charset="0"/>
                <a:cs typeface="Bangla MN" pitchFamily="2" charset="0"/>
              </a:rPr>
              <a:t>SUPRAPERIOSTIO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26A45D4-4954-FDF0-9147-A31D7C839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200" y="1824357"/>
            <a:ext cx="4552950" cy="55444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81B61FD0-4132-C36E-78DD-28EF5EC258D5}"/>
                  </a:ext>
                </a:extLst>
              </p14:cNvPr>
              <p14:cNvContentPartPr/>
              <p14:nvPr/>
            </p14:nvContentPartPr>
            <p14:xfrm>
              <a:off x="13692456" y="4200768"/>
              <a:ext cx="360" cy="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81B61FD0-4132-C36E-78DD-28EF5EC258D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683456" y="419176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BAC4CB22-01B9-3CF3-275E-BBF4DCD02F1A}"/>
                  </a:ext>
                </a:extLst>
              </p14:cNvPr>
              <p14:cNvContentPartPr/>
              <p14:nvPr/>
            </p14:nvContentPartPr>
            <p14:xfrm>
              <a:off x="13840056" y="4226328"/>
              <a:ext cx="360" cy="36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BAC4CB22-01B9-3CF3-275E-BBF4DCD02F1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777416" y="416368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CE3FC35E-6DE0-EC7C-1600-6A6B6F9211A6}"/>
                  </a:ext>
                </a:extLst>
              </p14:cNvPr>
              <p14:cNvContentPartPr/>
              <p14:nvPr/>
            </p14:nvContentPartPr>
            <p14:xfrm>
              <a:off x="541656" y="2224008"/>
              <a:ext cx="360" cy="36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CE3FC35E-6DE0-EC7C-1600-6A6B6F9211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3016" y="2170368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0C626CE8-543B-6E28-A2D3-824B58711E58}"/>
                  </a:ext>
                </a:extLst>
              </p14:cNvPr>
              <p14:cNvContentPartPr/>
              <p14:nvPr/>
            </p14:nvContentPartPr>
            <p14:xfrm>
              <a:off x="-427104" y="2002608"/>
              <a:ext cx="360" cy="36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0C626CE8-543B-6E28-A2D3-824B58711E5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436104" y="1948608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998DFC10-371E-EBB5-7D54-18E0E7C3CB0C}"/>
                  </a:ext>
                </a:extLst>
              </p14:cNvPr>
              <p14:cNvContentPartPr/>
              <p14:nvPr/>
            </p14:nvContentPartPr>
            <p14:xfrm>
              <a:off x="-427104" y="2002608"/>
              <a:ext cx="360" cy="36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998DFC10-371E-EBB5-7D54-18E0E7C3CB0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436104" y="1948608"/>
                <a:ext cx="18000" cy="10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6586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40A44-C7E2-47D4-129C-85E689C35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B8A915-1624-3988-E65C-D5D331EB244C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AF7BC7F-528B-5DC9-4839-307E9D572BB7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F38AEA8-9B4D-4E75-AFCB-6935AD9BC783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F95E230-BFFD-FAE7-67BD-8B32012168AD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EDC2474-5D4F-B4F2-6909-6FABBC20EFF2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7C36009-4E33-36C0-6486-310727DBE3E3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E354C93-1384-F288-4F8D-5344943B0FF0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44B6131-7235-DDC1-05F6-40310FA17B0F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727904B-D303-020F-15E9-C1C56184F6A5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301D44A-7637-1432-14BD-144DBDD28219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3EF7F3F-675F-6DD8-1088-3B93F206AC8F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9BCF678-12BE-C6F1-AE7A-A2C21F806628}"/>
              </a:ext>
            </a:extLst>
          </p:cNvPr>
          <p:cNvSpPr txBox="1"/>
          <p:nvPr/>
        </p:nvSpPr>
        <p:spPr>
          <a:xfrm>
            <a:off x="2667000" y="2476500"/>
            <a:ext cx="1215085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b="1" dirty="0">
                <a:effectLst/>
                <a:latin typeface="Bangla MN" pitchFamily="2" charset="0"/>
                <a:cs typeface="Bangla MN" pitchFamily="2" charset="0"/>
              </a:rPr>
              <a:t>SECUENCIA TÉCNICA DE BIOPLASTÍA </a:t>
            </a:r>
          </a:p>
          <a:p>
            <a:endParaRPr lang="es-CO" sz="2800" b="1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b="1" dirty="0">
                <a:effectLst/>
                <a:latin typeface="Bangla MN" pitchFamily="2" charset="0"/>
                <a:cs typeface="Bangla MN" pitchFamily="2" charset="0"/>
              </a:rPr>
              <a:t>Anestesia local o </a:t>
            </a:r>
            <a:r>
              <a:rPr lang="es-CO" sz="2800" b="1" dirty="0" err="1">
                <a:effectLst/>
                <a:latin typeface="Bangla MN" pitchFamily="2" charset="0"/>
                <a:cs typeface="Bangla MN" pitchFamily="2" charset="0"/>
              </a:rPr>
              <a:t>topica</a:t>
            </a:r>
            <a:r>
              <a:rPr lang="es-CO" sz="2800" b="1" dirty="0">
                <a:effectLst/>
                <a:latin typeface="Bangla MN" pitchFamily="2" charset="0"/>
                <a:cs typeface="Bangla MN" pitchFamily="2" charset="0"/>
              </a:rPr>
              <a:t> </a:t>
            </a:r>
          </a:p>
          <a:p>
            <a:r>
              <a:rPr lang="es-CO" sz="2800" b="1" dirty="0">
                <a:latin typeface="Bangla MN" pitchFamily="2" charset="0"/>
                <a:cs typeface="Bangla MN" pitchFamily="2" charset="0"/>
              </a:rPr>
              <a:t> </a:t>
            </a:r>
            <a:r>
              <a:rPr lang="es-CO" sz="2800" dirty="0">
                <a:latin typeface="Bangla MN" pitchFamily="2" charset="0"/>
                <a:cs typeface="Bangla MN" pitchFamily="2" charset="0"/>
              </a:rPr>
              <a:t>En habón , pápula , sitio de entrada </a:t>
            </a:r>
            <a:r>
              <a:rPr lang="es-CO" sz="2800" dirty="0" err="1">
                <a:latin typeface="Bangla MN" pitchFamily="2" charset="0"/>
                <a:cs typeface="Bangla MN" pitchFamily="2" charset="0"/>
              </a:rPr>
              <a:t>canula</a:t>
            </a:r>
            <a:endParaRPr lang="es-CO" sz="2800" dirty="0">
              <a:latin typeface="Bangla MN" pitchFamily="2" charset="0"/>
              <a:cs typeface="Bangla MN" pitchFamily="2" charset="0"/>
            </a:endParaRPr>
          </a:p>
          <a:p>
            <a:endParaRPr lang="es-CO" sz="2800" b="1" dirty="0">
              <a:effectLst/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b="1" dirty="0">
                <a:latin typeface="Bangla MN" pitchFamily="2" charset="0"/>
                <a:cs typeface="Bangla MN" pitchFamily="2" charset="0"/>
              </a:rPr>
              <a:t>Planos</a:t>
            </a:r>
          </a:p>
          <a:p>
            <a:r>
              <a:rPr lang="es-CO" sz="2800" dirty="0" err="1">
                <a:latin typeface="Bangla MN" pitchFamily="2" charset="0"/>
                <a:cs typeface="Bangla MN" pitchFamily="2" charset="0"/>
              </a:rPr>
              <a:t>Supraperiostico</a:t>
            </a:r>
            <a:r>
              <a:rPr lang="es-CO" sz="2800" b="1" dirty="0">
                <a:latin typeface="Bangla MN" pitchFamily="2" charset="0"/>
                <a:cs typeface="Bangla MN" pitchFamily="2" charset="0"/>
              </a:rPr>
              <a:t>  </a:t>
            </a:r>
          </a:p>
          <a:p>
            <a:endParaRPr lang="es-CO" sz="2800" b="1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b="1" dirty="0">
                <a:effectLst/>
                <a:latin typeface="Bangla MN" pitchFamily="2" charset="0"/>
                <a:cs typeface="Bangla MN" pitchFamily="2" charset="0"/>
              </a:rPr>
              <a:t>Inyección </a:t>
            </a:r>
            <a:r>
              <a:rPr lang="es-CO" sz="2800" b="1" dirty="0">
                <a:latin typeface="Bangla MN" pitchFamily="2" charset="0"/>
                <a:cs typeface="Bangla MN" pitchFamily="2" charset="0"/>
              </a:rPr>
              <a:t>y/o </a:t>
            </a:r>
            <a:r>
              <a:rPr lang="es-CO" sz="2800" b="1" dirty="0" err="1">
                <a:latin typeface="Bangla MN" pitchFamily="2" charset="0"/>
                <a:cs typeface="Bangla MN" pitchFamily="2" charset="0"/>
              </a:rPr>
              <a:t>Tecnica</a:t>
            </a:r>
            <a:r>
              <a:rPr lang="es-CO" sz="2800" b="1" dirty="0">
                <a:latin typeface="Bangla MN" pitchFamily="2" charset="0"/>
                <a:cs typeface="Bangla MN" pitchFamily="2" charset="0"/>
              </a:rPr>
              <a:t> </a:t>
            </a:r>
            <a:endParaRPr lang="es-CO" sz="2800" b="1" dirty="0">
              <a:effectLst/>
              <a:latin typeface="Bangla MN" pitchFamily="2" charset="0"/>
              <a:cs typeface="Bangla MN" pitchFamily="2" charset="0"/>
            </a:endParaRPr>
          </a:p>
          <a:p>
            <a:r>
              <a:rPr lang="es-CO" sz="2800" dirty="0">
                <a:latin typeface="Bangla MN" pitchFamily="2" charset="0"/>
                <a:cs typeface="Bangla MN" pitchFamily="2" charset="0"/>
              </a:rPr>
              <a:t>Suave, bolo y </a:t>
            </a:r>
            <a:r>
              <a:rPr lang="es-CO" sz="2800" dirty="0" err="1">
                <a:latin typeface="Bangla MN" pitchFamily="2" charset="0"/>
                <a:cs typeface="Bangla MN" pitchFamily="2" charset="0"/>
              </a:rPr>
              <a:t>retroinyeccion</a:t>
            </a:r>
            <a:endParaRPr lang="es-CO" sz="2800" dirty="0">
              <a:latin typeface="Bangla MN" pitchFamily="2" charset="0"/>
              <a:cs typeface="Bangla MN" pitchFamily="2" charset="0"/>
            </a:endParaRPr>
          </a:p>
          <a:p>
            <a:endParaRPr lang="es-CO" sz="2800" dirty="0">
              <a:effectLst/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b="1" dirty="0">
                <a:latin typeface="Bangla MN" pitchFamily="2" charset="0"/>
                <a:cs typeface="Bangla MN" pitchFamily="2" charset="0"/>
              </a:rPr>
              <a:t>Moldeado</a:t>
            </a:r>
          </a:p>
          <a:p>
            <a:r>
              <a:rPr lang="es-CO" sz="2800" dirty="0">
                <a:latin typeface="Bangla MN" pitchFamily="2" charset="0"/>
                <a:cs typeface="Bangla MN" pitchFamily="2" charset="0"/>
              </a:rPr>
              <a:t>Siempre con fuerza media . Paciente sentado y acostado </a:t>
            </a:r>
            <a:endParaRPr lang="es-CO" sz="2800" dirty="0">
              <a:effectLst/>
              <a:latin typeface="Bangla MN" pitchFamily="2" charset="0"/>
              <a:cs typeface="Bangla 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757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7204E-A655-66BD-8802-ADD300A6A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84B1F45-0C48-CF9D-56C3-BC9566B2912D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F09D29E-B774-CAB8-A57E-8949DEF0E0F3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CC42072-A268-6911-8141-852BDB2B6CC0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48125E6-6802-C312-DC9A-89EF3EF80E3A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7CC70F2-B409-373E-CBE3-DC47C0B02D86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20B0D3C-ED07-8A87-1EDE-6E4ECA85DEC9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1C77ABC-5A63-0E2B-5375-C4C64EFABA04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5707436-4679-FCE5-383C-DC3E117E0F7C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FBFD61C-E999-5CF1-865A-21BE18F92FCE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7206A23-D4FC-50BC-0F6C-05947B41F9A7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5C16321-73AE-DA59-D1F9-4DF9013C7D0F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E025533-01BD-B877-9651-4C19572D30ED}"/>
              </a:ext>
            </a:extLst>
          </p:cNvPr>
          <p:cNvSpPr txBox="1"/>
          <p:nvPr/>
        </p:nvSpPr>
        <p:spPr>
          <a:xfrm>
            <a:off x="1151527" y="2480965"/>
            <a:ext cx="9782332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 err="1">
                <a:latin typeface="Bangla MN" pitchFamily="2" charset="0"/>
                <a:cs typeface="Bangla MN" pitchFamily="2" charset="0"/>
              </a:rPr>
              <a:t>Radix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baja y / o profunda.</a:t>
            </a:r>
            <a:br>
              <a:rPr lang="es-CO" sz="2400" dirty="0">
                <a:latin typeface="Bangla MN" pitchFamily="2" charset="0"/>
                <a:cs typeface="Bangla MN" pitchFamily="2" charset="0"/>
              </a:rPr>
            </a:br>
            <a:r>
              <a:rPr lang="es-CO" sz="2400" dirty="0">
                <a:latin typeface="Bangla MN" pitchFamily="2" charset="0"/>
                <a:cs typeface="Bangla MN" pitchFamily="2" charset="0"/>
              </a:rPr>
              <a:t>» Convexidad dorsal (es decir, joroba)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Concavidad dorsal o dorso poco profundo (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Ej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pacientes de ascendencia africana o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asiática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Irregularidades o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asimetrías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del contorno del tercio superior y medio (por ejemplo, nariz torcida).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 err="1">
                <a:latin typeface="Bangla MN" pitchFamily="2" charset="0"/>
                <a:cs typeface="Bangla MN" pitchFamily="2" charset="0"/>
              </a:rPr>
              <a:t>Reducción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de la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proyección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de la punta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 err="1">
                <a:latin typeface="Bangla MN" pitchFamily="2" charset="0"/>
                <a:cs typeface="Bangla MN" pitchFamily="2" charset="0"/>
              </a:rPr>
              <a:t>Disminución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del refinamiento de la punta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 err="1">
                <a:latin typeface="Bangla MN" pitchFamily="2" charset="0"/>
                <a:cs typeface="Bangla MN" pitchFamily="2" charset="0"/>
              </a:rPr>
              <a:t>Disminución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de la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rotación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de la punta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Irregularidades del borde alar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Deficiencia de base alar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 err="1">
                <a:latin typeface="Bangla MN" pitchFamily="2" charset="0"/>
                <a:cs typeface="Bangla MN" pitchFamily="2" charset="0"/>
              </a:rPr>
              <a:t>Asimetrías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o irregularidades menores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después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de una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ri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-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noplastia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quirúrgica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. </a:t>
            </a:r>
          </a:p>
          <a:p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5B3D4CE-73AF-496B-EE50-50F6C9795E4C}"/>
              </a:ext>
            </a:extLst>
          </p:cNvPr>
          <p:cNvSpPr txBox="1"/>
          <p:nvPr/>
        </p:nvSpPr>
        <p:spPr>
          <a:xfrm>
            <a:off x="5410200" y="20193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Bangla MN" pitchFamily="2" charset="0"/>
                <a:cs typeface="Bangla MN" pitchFamily="2" charset="0"/>
              </a:rPr>
              <a:t>RINOMODELACION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AA8A0A9-7DC7-5AB8-654C-828B4B14D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5322" y="3137127"/>
            <a:ext cx="75311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02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DBA35-C078-4B94-753B-03D9D8E99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1C9C26-DE47-7046-EAF6-CA7CEEB64687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089EADF-1AF0-C8E7-2725-8307FD22B96A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F54B28E-31C6-8AB0-A163-8987394B8A20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F464075-F750-7422-A257-01DF8CA89160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BA678E5-01E9-71CA-3F9F-7D07902FD3DE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78E0FDA-B97B-097C-0744-EA70C21A76E2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2D77BEE-74EC-0F4E-1244-E662B352E631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67F4E6B-39E1-E695-FE68-92C8A4ADE56E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668D919-6565-684F-09E3-960241AA4458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82E315A-2961-1417-91E5-4C6E2A8AC59A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7CDC7AE-C81C-4550-6413-5123418250C6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D65BEF4-0B4B-100C-2F19-0B5F8DBE5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2600980"/>
            <a:ext cx="9342668" cy="614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62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97A04-27E1-3975-5BB5-29E635BAB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AED0FF-D33E-9173-50C7-1530DCFDB66E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638A728-277E-7A1C-6A28-1D27D23C6518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7D1C724-D84D-E010-7259-4B6F415456BF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6B4877D-E3A7-92EE-9289-51639A2437B1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E02DB9DB-F89F-4E5E-950C-2EF0D7D9C52B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2A351B3-0DEA-9069-B13D-81D3D1B28F7F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6CFC4E4-F5AF-23DD-D989-FAEB55736394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E1567B5-124F-789B-55FB-219FF6D0E28E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8309930-3900-DE7A-4286-5BCC5A7F2A7C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C807946-5DF7-07FF-562B-B033885BA9DF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07531FE-EDA2-EEC5-94EB-2E60A328DA22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43AFA8D-DE0F-5E8E-A09A-95A747EA6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671" y="2705100"/>
            <a:ext cx="6489700" cy="44323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2EE3440-963D-CF57-7D2B-5A47011B99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0834" y="2705100"/>
            <a:ext cx="59309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81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A684C-BD29-4403-93D7-ECBC26258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A1261A-412D-5DC1-EB31-30184CC99862}"/>
              </a:ext>
            </a:extLst>
          </p:cNvPr>
          <p:cNvSpPr/>
          <p:nvPr/>
        </p:nvSpPr>
        <p:spPr>
          <a:xfrm>
            <a:off x="-66303" y="-161766"/>
            <a:ext cx="19621739" cy="3784734"/>
          </a:xfrm>
          <a:custGeom>
            <a:avLst/>
            <a:gdLst/>
            <a:ahLst/>
            <a:cxnLst/>
            <a:rect l="l" t="t" r="r" b="b"/>
            <a:pathLst>
              <a:path w="19621739" h="3784734">
                <a:moveTo>
                  <a:pt x="0" y="0"/>
                </a:moveTo>
                <a:lnTo>
                  <a:pt x="19621739" y="0"/>
                </a:lnTo>
                <a:lnTo>
                  <a:pt x="19621739" y="3784734"/>
                </a:lnTo>
                <a:lnTo>
                  <a:pt x="0" y="3784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1595" b="-55475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144A425-50ED-2E35-A7B8-003471163CB0}"/>
              </a:ext>
            </a:extLst>
          </p:cNvPr>
          <p:cNvGrpSpPr/>
          <p:nvPr/>
        </p:nvGrpSpPr>
        <p:grpSpPr>
          <a:xfrm>
            <a:off x="368177" y="714930"/>
            <a:ext cx="6009492" cy="2644619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5D1D54D-305D-74CD-F237-8D52A489D990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122387" y="0"/>
                  </a:moveTo>
                  <a:lnTo>
                    <a:pt x="2969143" y="0"/>
                  </a:lnTo>
                  <a:cubicBezTo>
                    <a:pt x="3036735" y="0"/>
                    <a:pt x="3091529" y="54794"/>
                    <a:pt x="3091529" y="122387"/>
                  </a:cubicBezTo>
                  <a:lnTo>
                    <a:pt x="3091529" y="1238114"/>
                  </a:lnTo>
                  <a:cubicBezTo>
                    <a:pt x="3091529" y="1305706"/>
                    <a:pt x="3036735" y="1360500"/>
                    <a:pt x="2969143" y="1360500"/>
                  </a:cubicBezTo>
                  <a:lnTo>
                    <a:pt x="122387" y="1360500"/>
                  </a:lnTo>
                  <a:cubicBezTo>
                    <a:pt x="54794" y="1360500"/>
                    <a:pt x="0" y="1305706"/>
                    <a:pt x="0" y="1238114"/>
                  </a:cubicBezTo>
                  <a:lnTo>
                    <a:pt x="0" y="122387"/>
                  </a:lnTo>
                  <a:cubicBezTo>
                    <a:pt x="0" y="54794"/>
                    <a:pt x="54794" y="0"/>
                    <a:pt x="122387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B406EB1-1A53-17E2-2535-264943072D5C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AB5BFA98-7A66-CD51-0F7F-A5E4B2A615BB}"/>
              </a:ext>
            </a:extLst>
          </p:cNvPr>
          <p:cNvSpPr/>
          <p:nvPr/>
        </p:nvSpPr>
        <p:spPr>
          <a:xfrm>
            <a:off x="-462765" y="-332452"/>
            <a:ext cx="3219657" cy="5475952"/>
          </a:xfrm>
          <a:custGeom>
            <a:avLst/>
            <a:gdLst/>
            <a:ahLst/>
            <a:cxnLst/>
            <a:rect l="l" t="t" r="r" b="b"/>
            <a:pathLst>
              <a:path w="3219657" h="5475952">
                <a:moveTo>
                  <a:pt x="0" y="0"/>
                </a:moveTo>
                <a:lnTo>
                  <a:pt x="3219657" y="0"/>
                </a:lnTo>
                <a:lnTo>
                  <a:pt x="3219657" y="5475952"/>
                </a:lnTo>
                <a:lnTo>
                  <a:pt x="0" y="5475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328DBCD-324D-53D2-1C2C-2155CDD07D72}"/>
              </a:ext>
            </a:extLst>
          </p:cNvPr>
          <p:cNvSpPr txBox="1"/>
          <p:nvPr/>
        </p:nvSpPr>
        <p:spPr>
          <a:xfrm>
            <a:off x="2434435" y="1839118"/>
            <a:ext cx="2657772" cy="49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4"/>
              </a:lnSpc>
            </a:pPr>
            <a:r>
              <a:rPr lang="en-US" sz="292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193DD96-21CF-62ED-F940-23995190D28C}"/>
              </a:ext>
            </a:extLst>
          </p:cNvPr>
          <p:cNvSpPr txBox="1"/>
          <p:nvPr/>
        </p:nvSpPr>
        <p:spPr>
          <a:xfrm>
            <a:off x="2481516" y="1490364"/>
            <a:ext cx="2090484" cy="445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623" i="1" dirty="0" err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  <a:endParaRPr lang="en-US" sz="2623" i="1" dirty="0">
              <a:solidFill>
                <a:srgbClr val="C833EF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F21FB57-AAA9-8AE1-8CC4-1C1E06660CA1}"/>
              </a:ext>
            </a:extLst>
          </p:cNvPr>
          <p:cNvSpPr/>
          <p:nvPr/>
        </p:nvSpPr>
        <p:spPr>
          <a:xfrm rot="1114548">
            <a:off x="2113443" y="1627080"/>
            <a:ext cx="466637" cy="1002964"/>
          </a:xfrm>
          <a:custGeom>
            <a:avLst/>
            <a:gdLst/>
            <a:ahLst/>
            <a:cxnLst/>
            <a:rect l="l" t="t" r="r" b="b"/>
            <a:pathLst>
              <a:path w="466637" h="1002964">
                <a:moveTo>
                  <a:pt x="0" y="0"/>
                </a:moveTo>
                <a:lnTo>
                  <a:pt x="466638" y="0"/>
                </a:lnTo>
                <a:lnTo>
                  <a:pt x="466638" y="1002964"/>
                </a:lnTo>
                <a:lnTo>
                  <a:pt x="0" y="1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A9A58F8-1D0F-CDBA-53F9-61D5C72DFC50}"/>
              </a:ext>
            </a:extLst>
          </p:cNvPr>
          <p:cNvSpPr/>
          <p:nvPr/>
        </p:nvSpPr>
        <p:spPr>
          <a:xfrm>
            <a:off x="3713495" y="2406532"/>
            <a:ext cx="1378712" cy="1378712"/>
          </a:xfrm>
          <a:custGeom>
            <a:avLst/>
            <a:gdLst/>
            <a:ahLst/>
            <a:cxnLst/>
            <a:rect l="l" t="t" r="r" b="b"/>
            <a:pathLst>
              <a:path w="1378712" h="1378712">
                <a:moveTo>
                  <a:pt x="0" y="0"/>
                </a:moveTo>
                <a:lnTo>
                  <a:pt x="1378712" y="0"/>
                </a:lnTo>
                <a:lnTo>
                  <a:pt x="1378712" y="1378712"/>
                </a:lnTo>
                <a:lnTo>
                  <a:pt x="0" y="1378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F0DA1D0-0363-30B3-988C-5349481E9DB8}"/>
              </a:ext>
            </a:extLst>
          </p:cNvPr>
          <p:cNvSpPr txBox="1"/>
          <p:nvPr/>
        </p:nvSpPr>
        <p:spPr>
          <a:xfrm>
            <a:off x="2396970" y="2294402"/>
            <a:ext cx="2695237" cy="340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3"/>
              </a:lnSpc>
            </a:pPr>
            <a:r>
              <a:rPr lang="en-US" sz="198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23E4F64-01E8-C52D-4B6D-286AA6974D6F}"/>
              </a:ext>
            </a:extLst>
          </p:cNvPr>
          <p:cNvSpPr txBox="1"/>
          <p:nvPr/>
        </p:nvSpPr>
        <p:spPr>
          <a:xfrm>
            <a:off x="3744588" y="2606005"/>
            <a:ext cx="1340685" cy="24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5"/>
              </a:lnSpc>
            </a:pPr>
            <a:r>
              <a:rPr lang="en-US" sz="1453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50B718C-833B-24BE-2D24-F43380B745AA}"/>
              </a:ext>
            </a:extLst>
          </p:cNvPr>
          <p:cNvSpPr txBox="1"/>
          <p:nvPr/>
        </p:nvSpPr>
        <p:spPr>
          <a:xfrm>
            <a:off x="2319329" y="4877030"/>
            <a:ext cx="77317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effectLst/>
                <a:latin typeface="Bangla MN" pitchFamily="2" charset="0"/>
                <a:cs typeface="Bangla MN" pitchFamily="2" charset="0"/>
              </a:rPr>
              <a:t>BIOPLASTÍA </a:t>
            </a:r>
          </a:p>
          <a:p>
            <a:endParaRPr lang="es-CO" sz="2400" dirty="0">
              <a:effectLst/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effectLst/>
                <a:latin typeface="Bangla MN" pitchFamily="2" charset="0"/>
                <a:cs typeface="Bangla MN" pitchFamily="2" charset="0"/>
              </a:rPr>
              <a:t>Dar o cambiar la forma facial mediante </a:t>
            </a:r>
            <a:r>
              <a:rPr lang="es-CO" sz="2400" dirty="0" err="1">
                <a:effectLst/>
                <a:latin typeface="Bangla MN" pitchFamily="2" charset="0"/>
                <a:cs typeface="Bangla MN" pitchFamily="2" charset="0"/>
              </a:rPr>
              <a:t>inyección</a:t>
            </a:r>
            <a:r>
              <a:rPr lang="es-CO" sz="2400" dirty="0">
                <a:effectLst/>
                <a:latin typeface="Bangla MN" pitchFamily="2" charset="0"/>
                <a:cs typeface="Bangla MN" pitchFamily="2" charset="0"/>
              </a:rPr>
              <a:t> de materiales biocompatibles en planos </a:t>
            </a:r>
            <a:r>
              <a:rPr lang="es-CO" sz="2400" dirty="0" err="1">
                <a:effectLst/>
                <a:latin typeface="Bangla MN" pitchFamily="2" charset="0"/>
                <a:cs typeface="Bangla MN" pitchFamily="2" charset="0"/>
              </a:rPr>
              <a:t>anatómicos</a:t>
            </a:r>
            <a:r>
              <a:rPr lang="es-CO" sz="2400" dirty="0">
                <a:effectLst/>
                <a:latin typeface="Bangla MN" pitchFamily="2" charset="0"/>
                <a:cs typeface="Bangla MN" pitchFamily="2" charset="0"/>
              </a:rPr>
              <a:t> profundos,</a:t>
            </a:r>
          </a:p>
          <a:p>
            <a:r>
              <a:rPr lang="es-CO" sz="2400" dirty="0">
                <a:effectLst/>
                <a:latin typeface="Bangla MN" pitchFamily="2" charset="0"/>
                <a:cs typeface="Bangla MN" pitchFamily="2" charset="0"/>
              </a:rPr>
              <a:t> y con procesos </a:t>
            </a:r>
            <a:r>
              <a:rPr lang="es-CO" sz="2400" dirty="0" err="1">
                <a:effectLst/>
                <a:latin typeface="Bangla MN" pitchFamily="2" charset="0"/>
                <a:cs typeface="Bangla MN" pitchFamily="2" charset="0"/>
              </a:rPr>
              <a:t>mínimamente</a:t>
            </a:r>
            <a:r>
              <a:rPr lang="es-CO" sz="2400" dirty="0">
                <a:effectLst/>
                <a:latin typeface="Bangla MN" pitchFamily="2" charset="0"/>
                <a:cs typeface="Bangla MN" pitchFamily="2" charset="0"/>
              </a:rPr>
              <a:t> invasivos. </a:t>
            </a:r>
          </a:p>
          <a:p>
            <a:endParaRPr lang="es-CO" sz="2400" dirty="0">
              <a:effectLst/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effectLst/>
                <a:latin typeface="Bangla MN" pitchFamily="2" charset="0"/>
                <a:cs typeface="Bangla MN" pitchFamily="2" charset="0"/>
              </a:rPr>
              <a:t>Analizar proporciones </a:t>
            </a:r>
            <a:r>
              <a:rPr lang="es-CO" sz="2400" dirty="0" err="1">
                <a:effectLst/>
                <a:latin typeface="Bangla MN" pitchFamily="2" charset="0"/>
                <a:cs typeface="Bangla MN" pitchFamily="2" charset="0"/>
              </a:rPr>
              <a:t>Armonía</a:t>
            </a:r>
            <a:r>
              <a:rPr lang="es-CO" sz="2400" dirty="0">
                <a:effectLst/>
                <a:latin typeface="Bangla MN" pitchFamily="2" charset="0"/>
                <a:cs typeface="Bangla MN" pitchFamily="2" charset="0"/>
              </a:rPr>
              <a:t> facial .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 err="1">
                <a:latin typeface="Bangla MN" pitchFamily="2" charset="0"/>
                <a:cs typeface="Bangla MN" pitchFamily="2" charset="0"/>
              </a:rPr>
              <a:t>S</a:t>
            </a:r>
            <a:r>
              <a:rPr lang="es-CO" sz="2400" dirty="0" err="1">
                <a:effectLst/>
                <a:latin typeface="Bangla MN" pitchFamily="2" charset="0"/>
                <a:cs typeface="Bangla MN" pitchFamily="2" charset="0"/>
              </a:rPr>
              <a:t>imetria</a:t>
            </a:r>
            <a:endParaRPr lang="es-CO" sz="2400" dirty="0">
              <a:effectLst/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06DD0C4-9E00-A5C9-9D2A-57753D6FFCB1}"/>
              </a:ext>
            </a:extLst>
          </p:cNvPr>
          <p:cNvSpPr txBox="1"/>
          <p:nvPr/>
        </p:nvSpPr>
        <p:spPr>
          <a:xfrm>
            <a:off x="11658600" y="6134100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effectLst/>
                <a:latin typeface="Bangla MN" pitchFamily="2" charset="0"/>
                <a:cs typeface="Bangla MN" pitchFamily="2" charset="0"/>
              </a:rPr>
              <a:t>SECUENCIA TÉCNICA DE BIOPLASTÍA </a:t>
            </a:r>
          </a:p>
          <a:p>
            <a:endParaRPr lang="es-CO" sz="2400" b="1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b="1" dirty="0">
                <a:effectLst/>
                <a:latin typeface="Bangla MN" pitchFamily="2" charset="0"/>
                <a:cs typeface="Bangla MN" pitchFamily="2" charset="0"/>
              </a:rPr>
              <a:t>Anestesia local o </a:t>
            </a:r>
            <a:r>
              <a:rPr lang="es-CO" sz="2400" b="1" dirty="0" err="1">
                <a:effectLst/>
                <a:latin typeface="Bangla MN" pitchFamily="2" charset="0"/>
                <a:cs typeface="Bangla MN" pitchFamily="2" charset="0"/>
              </a:rPr>
              <a:t>topica</a:t>
            </a:r>
            <a:r>
              <a:rPr lang="es-CO" sz="2400" b="1" dirty="0">
                <a:effectLst/>
                <a:latin typeface="Bangla MN" pitchFamily="2" charset="0"/>
                <a:cs typeface="Bangla MN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b="1" dirty="0">
                <a:latin typeface="Bangla MN" pitchFamily="2" charset="0"/>
                <a:cs typeface="Bangla MN" pitchFamily="2" charset="0"/>
              </a:rPr>
              <a:t>Planos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b="1" dirty="0">
                <a:effectLst/>
                <a:latin typeface="Bangla MN" pitchFamily="2" charset="0"/>
                <a:cs typeface="Bangla MN" pitchFamily="2" charset="0"/>
              </a:rPr>
              <a:t>Inyección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b="1" dirty="0">
                <a:latin typeface="Bangla MN" pitchFamily="2" charset="0"/>
                <a:cs typeface="Bangla MN" pitchFamily="2" charset="0"/>
              </a:rPr>
              <a:t>Moldeado</a:t>
            </a:r>
            <a:endParaRPr lang="es-CO" sz="2400" dirty="0">
              <a:effectLst/>
              <a:latin typeface="Bangla MN" pitchFamily="2" charset="0"/>
              <a:cs typeface="Bangla 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63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CD416-7145-20E0-DB20-0C658B3CF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9DFF445-7E3F-8353-FF8C-0FE60DA6A401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7CA99A5-8C69-6FF3-A030-5C4BCA1D9EA0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A5E89EA-1457-C209-0C46-0C209CEBE4D5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AECD9CC-BFE4-1C3C-9ACB-0168E32BBB83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8E461C30-0B8A-D03C-C84B-9C6438A22D1D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72DD6CD-8CCA-CE31-FE63-D78311F930F7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573F7DF-B5C7-6051-1A47-1E606A78ACFA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B56D46D-77EE-6624-198F-80E2C85B8EE0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4B222C8-E551-2858-58AB-F451D94BD28F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E3AFD29-040E-A039-EB8E-E8475F3EDA2A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4517AD5-E736-7B78-4F2B-ADB8CF9D5287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F0371B-33AB-5CFF-4485-6F8B59807F3A}"/>
              </a:ext>
            </a:extLst>
          </p:cNvPr>
          <p:cNvSpPr txBox="1"/>
          <p:nvPr/>
        </p:nvSpPr>
        <p:spPr>
          <a:xfrm>
            <a:off x="8153400" y="2628900"/>
            <a:ext cx="2722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-ANESTESIA-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465D248-F044-EBB1-BCB5-CB6C733D748E}"/>
              </a:ext>
            </a:extLst>
          </p:cNvPr>
          <p:cNvSpPr txBox="1"/>
          <p:nvPr/>
        </p:nvSpPr>
        <p:spPr>
          <a:xfrm>
            <a:off x="2253911" y="4016266"/>
            <a:ext cx="4798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ANESTESIA TOPICA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7AA1122-F943-DACF-38BD-91259E5015C3}"/>
              </a:ext>
            </a:extLst>
          </p:cNvPr>
          <p:cNvSpPr txBox="1"/>
          <p:nvPr/>
        </p:nvSpPr>
        <p:spPr>
          <a:xfrm>
            <a:off x="2253910" y="5347349"/>
            <a:ext cx="5818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ANESTESIA CON VASOCONSTRICTOR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B5E633E-A2EF-D2E8-E4A2-5D4884B53B42}"/>
              </a:ext>
            </a:extLst>
          </p:cNvPr>
          <p:cNvSpPr txBox="1"/>
          <p:nvPr/>
        </p:nvSpPr>
        <p:spPr>
          <a:xfrm>
            <a:off x="2253910" y="6974954"/>
            <a:ext cx="5439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ANESTESIA SIN VASOCONSTRICTOR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6E83823-6DBC-7726-01FF-792D343424E1}"/>
              </a:ext>
            </a:extLst>
          </p:cNvPr>
          <p:cNvSpPr txBox="1"/>
          <p:nvPr/>
        </p:nvSpPr>
        <p:spPr>
          <a:xfrm>
            <a:off x="8705193" y="4016266"/>
            <a:ext cx="3410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333333"/>
                </a:solidFill>
                <a:effectLst/>
                <a:latin typeface="Bangla MN" pitchFamily="2" charset="0"/>
                <a:cs typeface="Bangla MN" pitchFamily="2" charset="0"/>
              </a:rPr>
              <a:t>EMLA 25 mg/g + 25 mg/g crema</a:t>
            </a:r>
            <a:endParaRPr lang="es-CO" sz="2400" dirty="0"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D8E6418-87E6-2D92-2F41-07614F333307}"/>
              </a:ext>
            </a:extLst>
          </p:cNvPr>
          <p:cNvSpPr txBox="1"/>
          <p:nvPr/>
        </p:nvSpPr>
        <p:spPr>
          <a:xfrm>
            <a:off x="13411200" y="3877767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LIDOCAINA 25%</a:t>
            </a: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TETRACAINA 7%</a:t>
            </a: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PRILOCAINA 5%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4AEEEDD-0312-B288-A16B-C4FB223FC78F}"/>
              </a:ext>
            </a:extLst>
          </p:cNvPr>
          <p:cNvSpPr txBox="1"/>
          <p:nvPr/>
        </p:nvSpPr>
        <p:spPr>
          <a:xfrm>
            <a:off x="8705193" y="7258131"/>
            <a:ext cx="262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LIDOCAINA 2%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2EF34E5-19FB-7526-0048-454E7C8DDD98}"/>
              </a:ext>
            </a:extLst>
          </p:cNvPr>
          <p:cNvSpPr txBox="1"/>
          <p:nvPr/>
        </p:nvSpPr>
        <p:spPr>
          <a:xfrm>
            <a:off x="8720959" y="5372513"/>
            <a:ext cx="3410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LIDOCAINA 2% CON EPINEFRINA</a:t>
            </a:r>
          </a:p>
        </p:txBody>
      </p:sp>
    </p:spTree>
    <p:extLst>
      <p:ext uri="{BB962C8B-B14F-4D97-AF65-F5344CB8AC3E}">
        <p14:creationId xmlns:p14="http://schemas.microsoft.com/office/powerpoint/2010/main" val="756586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056C2-6B8A-661E-475E-12D677CD2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049EF5-8EE2-F177-444D-51CDDDA25DDA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8FB55AB-868D-E89C-F5B7-866142E9D006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EA3CFB8-EC76-A471-7869-10029BB97D7A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85DBB22-7155-4913-7778-0B60360A74AC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3C95BCD9-3370-9A35-B44E-6289467AF952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FF084D0-4DC2-BC67-7CAF-8C7FA168E43F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E2AFD00-37DD-B880-61F6-A3FFB3BDDF68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2CB4E63-C961-96A5-5E5C-D89FCA432911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28EAD60-9395-87E2-3D50-CE9C6FCD8D4B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5BB6E1A-5BA3-3661-B878-2B01B10DDB39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DAE23D3-3481-8658-B5AD-8DA3DF2DF864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17B39F6-7348-DF4C-BC8E-01971959B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2" y="2477293"/>
            <a:ext cx="5747346" cy="395025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7639278-181A-8FA2-93D8-8A2E6FC20AA6}"/>
              </a:ext>
            </a:extLst>
          </p:cNvPr>
          <p:cNvSpPr txBox="1"/>
          <p:nvPr/>
        </p:nvSpPr>
        <p:spPr>
          <a:xfrm>
            <a:off x="9842650" y="6423297"/>
            <a:ext cx="6997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Symbol" pitchFamily="2" charset="2"/>
              <a:buChar char=""/>
              <a:tabLst>
                <a:tab pos="344805" algn="l"/>
              </a:tabLst>
            </a:pPr>
            <a:r>
              <a:rPr lang="es-MX" sz="24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Ala nasal </a:t>
            </a:r>
            <a:endParaRPr lang="es-CO" sz="2400" kern="100" dirty="0">
              <a:effectLst/>
              <a:latin typeface="Bangla MN" pitchFamily="2" charset="0"/>
              <a:ea typeface="Arial" panose="020B0604020202020204" pitchFamily="34" charset="0"/>
              <a:cs typeface="Bangla MN" pitchFamily="2" charset="0"/>
            </a:endParaRPr>
          </a:p>
          <a:p>
            <a:pPr marL="342900" lvl="0" indent="-342900">
              <a:buFont typeface="Symbol" pitchFamily="2" charset="2"/>
              <a:buChar char=""/>
              <a:tabLst>
                <a:tab pos="344805" algn="l"/>
              </a:tabLst>
            </a:pPr>
            <a:r>
              <a:rPr lang="es-MX" sz="24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Labio superior</a:t>
            </a:r>
            <a:endParaRPr lang="es-CO" sz="2400" kern="100" dirty="0">
              <a:effectLst/>
              <a:latin typeface="Bangla MN" pitchFamily="2" charset="0"/>
              <a:ea typeface="Arial" panose="020B0604020202020204" pitchFamily="34" charset="0"/>
              <a:cs typeface="Bangla MN" pitchFamily="2" charset="0"/>
            </a:endParaRPr>
          </a:p>
          <a:p>
            <a:pPr marL="342900" lvl="0" indent="-342900">
              <a:buFont typeface="Symbol" pitchFamily="2" charset="2"/>
              <a:buChar char=""/>
              <a:tabLst>
                <a:tab pos="344805" algn="l"/>
              </a:tabLst>
            </a:pPr>
            <a:r>
              <a:rPr lang="es-MX" sz="24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Surco nasogeniano</a:t>
            </a:r>
            <a:endParaRPr lang="es-CO" sz="2400" kern="100" dirty="0">
              <a:effectLst/>
              <a:latin typeface="Bangla MN" pitchFamily="2" charset="0"/>
              <a:ea typeface="Arial" panose="020B0604020202020204" pitchFamily="34" charset="0"/>
              <a:cs typeface="Bangla MN" pitchFamily="2" charset="0"/>
            </a:endParaRPr>
          </a:p>
          <a:p>
            <a:r>
              <a:rPr lang="es-MX" sz="24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Codigo de barras</a:t>
            </a:r>
            <a:r>
              <a:rPr lang="es-CO" sz="2400" dirty="0">
                <a:effectLst/>
                <a:latin typeface="Bangla MN" pitchFamily="2" charset="0"/>
                <a:cs typeface="Bangla MN" pitchFamily="2" charset="0"/>
              </a:rPr>
              <a:t> </a:t>
            </a:r>
            <a:endParaRPr lang="es-CO" sz="2400" dirty="0">
              <a:latin typeface="Bangla MN" pitchFamily="2" charset="0"/>
              <a:cs typeface="Bangla MN" pitchFamily="2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2D8CCB0-FD94-62AD-EE8D-75640F410B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491537"/>
            <a:ext cx="4647532" cy="353972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2359F94-DB22-6456-5203-2CD60C31ED4E}"/>
              </a:ext>
            </a:extLst>
          </p:cNvPr>
          <p:cNvSpPr txBox="1"/>
          <p:nvPr/>
        </p:nvSpPr>
        <p:spPr>
          <a:xfrm>
            <a:off x="9190378" y="4167653"/>
            <a:ext cx="517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NERVIO INFRAORBITARIO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83F0463-D09D-A274-056B-C3E3C065224F}"/>
              </a:ext>
            </a:extLst>
          </p:cNvPr>
          <p:cNvSpPr txBox="1"/>
          <p:nvPr/>
        </p:nvSpPr>
        <p:spPr>
          <a:xfrm>
            <a:off x="6477000" y="1951634"/>
            <a:ext cx="4920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BLOQUEO DE ANESTESIA</a:t>
            </a:r>
          </a:p>
        </p:txBody>
      </p:sp>
    </p:spTree>
    <p:extLst>
      <p:ext uri="{BB962C8B-B14F-4D97-AF65-F5344CB8AC3E}">
        <p14:creationId xmlns:p14="http://schemas.microsoft.com/office/powerpoint/2010/main" val="2882690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81791-B45C-F7E8-581C-7BDDEA43A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CD9D24-A553-9E36-6368-D8F597762D53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4E24040-C457-3F26-D609-E2C4E94323BB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EF86C91-3BEB-2808-FDE3-023E145A035F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4B3E177-1773-8224-3E71-738195F145B5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515ED2C-094F-30FB-75B0-B0E09E98C367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58CCF07-7E49-1799-E8C3-0F8BA9035B19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2A5F664-A897-0050-8D77-219401EC5BAF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29C8BB6-C29F-8525-A0A5-5598F66BC1EF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C8DD843-4A70-CC37-851C-736D53042C06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DBFC944-F535-F800-BF0F-F546764BD4CA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415FF3A-6ED3-A645-1AE6-DF74087DA528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B2D0052-E00F-AEE4-C1A5-480C7A1C3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39689"/>
            <a:ext cx="3048000" cy="428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B80C00C-F455-EEB9-8852-558968F59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0" y="7429500"/>
            <a:ext cx="3513938" cy="230286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9EBAA47-D355-5119-2C59-BA8B0BCC1D5A}"/>
              </a:ext>
            </a:extLst>
          </p:cNvPr>
          <p:cNvSpPr txBox="1"/>
          <p:nvPr/>
        </p:nvSpPr>
        <p:spPr>
          <a:xfrm>
            <a:off x="10363200" y="5345842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tabLst>
                <a:tab pos="2240915" algn="ctr"/>
              </a:tabLst>
            </a:pPr>
            <a:r>
              <a:rPr lang="es-CO" sz="24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Labio Inferior </a:t>
            </a: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2240915" algn="ctr"/>
              </a:tabLst>
            </a:pPr>
            <a:r>
              <a:rPr lang="es-CO" sz="24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Código de barras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Línea de marioneta </a:t>
            </a:r>
            <a:endParaRPr lang="es-CO" sz="2400" dirty="0"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DCCC9EB-6A13-1A8D-040F-FDBFE2224B30}"/>
              </a:ext>
            </a:extLst>
          </p:cNvPr>
          <p:cNvSpPr txBox="1"/>
          <p:nvPr/>
        </p:nvSpPr>
        <p:spPr>
          <a:xfrm flipH="1">
            <a:off x="6705600" y="2476500"/>
            <a:ext cx="4067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NERVIO MENTIONANO</a:t>
            </a:r>
          </a:p>
        </p:txBody>
      </p:sp>
    </p:spTree>
    <p:extLst>
      <p:ext uri="{BB962C8B-B14F-4D97-AF65-F5344CB8AC3E}">
        <p14:creationId xmlns:p14="http://schemas.microsoft.com/office/powerpoint/2010/main" val="2685037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580EE-EA33-51DF-8C9C-5815A40D5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2E74C9-A66B-FD7C-B65D-C376B0C9A6D4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BCC102F-578E-5F48-7FD0-A55346132D29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DAA3BF9-7042-EC19-F21C-046547E4D176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A9B0E5A-DFBE-3316-D311-B2E3D7114A71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67494B3-1B0A-20A5-A313-1E5FCBA391DA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E95F677-6276-713E-6432-A60E0420BAFD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D5670C8-C45A-647C-02B2-89246F778CD7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90FA2BB-8822-5B0D-E34E-096D36B2B301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CAE78FC-F3E1-355C-E19F-DE0A59035532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1B30A0B-EA96-AC70-9124-2195F8B9044A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9162A62-C085-7C7A-DC38-CCABD923BBB2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B0A7800-6E27-6FAA-CC98-BA44575D6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302" y="1452237"/>
            <a:ext cx="8671735" cy="871131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BD3B491-4059-CD89-9619-74D8E5ACCF44}"/>
              </a:ext>
            </a:extLst>
          </p:cNvPr>
          <p:cNvSpPr txBox="1"/>
          <p:nvPr/>
        </p:nvSpPr>
        <p:spPr>
          <a:xfrm>
            <a:off x="178379" y="3390900"/>
            <a:ext cx="5158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TECNICAS DE INYECCION </a:t>
            </a:r>
          </a:p>
        </p:txBody>
      </p:sp>
    </p:spTree>
    <p:extLst>
      <p:ext uri="{BB962C8B-B14F-4D97-AF65-F5344CB8AC3E}">
        <p14:creationId xmlns:p14="http://schemas.microsoft.com/office/powerpoint/2010/main" val="33815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25ACE-6DCD-3F49-6807-AE1BE2F31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188AF1-522F-3BB2-D0FA-F7FB8F4420E8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DEE1D67-7D53-8EE5-9F06-F55E548275E0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B2EFB67-58D9-A86D-690E-857E9A23186A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5FE0F53-D5B4-14DD-ECB5-D57173F1C4F1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A3248E8F-0D70-C4A3-2767-7BF49CFE9FF2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258BF61-647D-AE1C-D031-451A54A753F9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7C2DA8C-ADE3-F64D-8570-165B0E295450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B4320FF-36D1-9847-654C-06B8DDA75D22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D3089AE-5DB5-47E2-B78A-4C2B1700046B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0A7E6AB-E7FD-A0DB-B5AE-8A1D9ABA12D4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8188D9F-AD82-5B6E-941B-F6069B7958F6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7D25280-7094-63A8-A3D4-E2187D70A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972616"/>
              </p:ext>
            </p:extLst>
          </p:nvPr>
        </p:nvGraphicFramePr>
        <p:xfrm>
          <a:off x="2841455" y="4076700"/>
          <a:ext cx="12605090" cy="260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5446">
                  <a:extLst>
                    <a:ext uri="{9D8B030D-6E8A-4147-A177-3AD203B41FA5}">
                      <a16:colId xmlns:a16="http://schemas.microsoft.com/office/drawing/2014/main" val="773196000"/>
                    </a:ext>
                  </a:extLst>
                </a:gridCol>
                <a:gridCol w="4581988">
                  <a:extLst>
                    <a:ext uri="{9D8B030D-6E8A-4147-A177-3AD203B41FA5}">
                      <a16:colId xmlns:a16="http://schemas.microsoft.com/office/drawing/2014/main" val="2058484133"/>
                    </a:ext>
                  </a:extLst>
                </a:gridCol>
                <a:gridCol w="4387656">
                  <a:extLst>
                    <a:ext uri="{9D8B030D-6E8A-4147-A177-3AD203B41FA5}">
                      <a16:colId xmlns:a16="http://schemas.microsoft.com/office/drawing/2014/main" val="605831346"/>
                    </a:ext>
                  </a:extLst>
                </a:gridCol>
              </a:tblGrid>
              <a:tr h="350440">
                <a:tc>
                  <a:txBody>
                    <a:bodyPr/>
                    <a:lstStyle/>
                    <a:p>
                      <a:pPr marL="457200" algn="ctr">
                        <a:tabLst>
                          <a:tab pos="2240915" algn="ctr"/>
                        </a:tabLst>
                      </a:pPr>
                      <a:r>
                        <a:rPr lang="es-CO" sz="2400" kern="100">
                          <a:effectLst/>
                        </a:rPr>
                        <a:t>INMEDIATAS</a:t>
                      </a:r>
                      <a:endParaRPr lang="es-CO" sz="24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tabLst>
                          <a:tab pos="2240915" algn="ctr"/>
                        </a:tabLst>
                      </a:pPr>
                      <a:r>
                        <a:rPr lang="es-CO" sz="2400" kern="100" dirty="0">
                          <a:effectLst/>
                        </a:rPr>
                        <a:t>MEDIANO PLAZO</a:t>
                      </a:r>
                      <a:endParaRPr lang="es-CO" sz="24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tabLst>
                          <a:tab pos="2240915" algn="ctr"/>
                        </a:tabLst>
                      </a:pPr>
                      <a:r>
                        <a:rPr lang="es-CO" sz="2400" kern="100" dirty="0">
                          <a:effectLst/>
                        </a:rPr>
                        <a:t>TARDÍAS </a:t>
                      </a:r>
                      <a:endParaRPr lang="es-CO" sz="24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0885110"/>
                  </a:ext>
                </a:extLst>
              </a:tr>
              <a:tr h="2240360">
                <a:tc>
                  <a:txBody>
                    <a:bodyPr/>
                    <a:lstStyle/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>
                          <a:effectLst/>
                        </a:rPr>
                        <a:t>ERITEMA</a:t>
                      </a:r>
                    </a:p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>
                          <a:effectLst/>
                        </a:rPr>
                        <a:t>HEMATOMAS</a:t>
                      </a:r>
                    </a:p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>
                          <a:effectLst/>
                        </a:rPr>
                        <a:t>EDEMA</a:t>
                      </a:r>
                    </a:p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>
                          <a:effectLst/>
                        </a:rPr>
                        <a:t>REACCION ALÉRGICA</a:t>
                      </a:r>
                    </a:p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>
                          <a:effectLst/>
                        </a:rPr>
                        <a:t>ASIMETRÍAS</a:t>
                      </a:r>
                    </a:p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>
                          <a:effectLst/>
                        </a:rPr>
                        <a:t>EMBOLIZACIÓN</a:t>
                      </a:r>
                      <a:endParaRPr lang="es-CO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 dirty="0">
                          <a:effectLst/>
                        </a:rPr>
                        <a:t>EFECTO TINDAL</a:t>
                      </a:r>
                    </a:p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 dirty="0">
                          <a:effectLst/>
                        </a:rPr>
                        <a:t>ERITEMA</a:t>
                      </a:r>
                    </a:p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 dirty="0">
                          <a:effectLst/>
                        </a:rPr>
                        <a:t>INFECCION </a:t>
                      </a:r>
                    </a:p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 dirty="0">
                          <a:effectLst/>
                        </a:rPr>
                        <a:t>NECROSIS</a:t>
                      </a:r>
                    </a:p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 dirty="0">
                          <a:effectLst/>
                        </a:rPr>
                        <a:t>REACCIONES DE HIPERSENSIBILIDAD</a:t>
                      </a:r>
                    </a:p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 dirty="0">
                          <a:effectLst/>
                        </a:rPr>
                        <a:t>CEGUERA</a:t>
                      </a:r>
                      <a:endParaRPr lang="es-CO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 dirty="0">
                          <a:effectLst/>
                        </a:rPr>
                        <a:t>NÓDULOS</a:t>
                      </a:r>
                    </a:p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 dirty="0">
                          <a:effectLst/>
                        </a:rPr>
                        <a:t>GRANULOMAS</a:t>
                      </a:r>
                    </a:p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 dirty="0">
                          <a:effectLst/>
                        </a:rPr>
                        <a:t>ENCAPSULAMIENTO</a:t>
                      </a:r>
                    </a:p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 dirty="0">
                          <a:effectLst/>
                        </a:rPr>
                        <a:t>CICATRICES HIPERTÓFICAS</a:t>
                      </a:r>
                    </a:p>
                    <a:p>
                      <a:pPr marL="342900" lvl="0" indent="-342900">
                        <a:buFont typeface="Symbol" pitchFamily="2" charset="2"/>
                        <a:buChar char=""/>
                        <a:tabLst>
                          <a:tab pos="2240915" algn="ctr"/>
                        </a:tabLst>
                      </a:pPr>
                      <a:r>
                        <a:rPr lang="es-CO" sz="1800" kern="100" dirty="0">
                          <a:effectLst/>
                        </a:rPr>
                        <a:t>INFECCION</a:t>
                      </a:r>
                      <a:endParaRPr lang="es-CO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4588321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E3F98337-21B8-E4B3-7CF5-5C0D22C61082}"/>
              </a:ext>
            </a:extLst>
          </p:cNvPr>
          <p:cNvSpPr txBox="1"/>
          <p:nvPr/>
        </p:nvSpPr>
        <p:spPr>
          <a:xfrm>
            <a:off x="7044882" y="2353021"/>
            <a:ext cx="553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COMPLICACIONES</a:t>
            </a:r>
          </a:p>
        </p:txBody>
      </p:sp>
    </p:spTree>
    <p:extLst>
      <p:ext uri="{BB962C8B-B14F-4D97-AF65-F5344CB8AC3E}">
        <p14:creationId xmlns:p14="http://schemas.microsoft.com/office/powerpoint/2010/main" val="4138696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FDC82-40E5-6FB7-9912-369047691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B8B9667-5175-2B91-731E-F053FF05B036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5664C9D-2056-FD8D-A17F-53BDD9F497E5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95A445B-E0F1-8CB3-16AE-326635F15656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26EE588-C5BA-D78A-5950-BD9AFFD3F2F8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385C51F-C2CE-9189-A7A0-232A7B5FA9CF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CC8D9AC-4437-387E-8CBF-B7AF2F115403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1271F2C-5D8A-964E-22CA-96734268DC93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3DC36B7-D14E-C3E5-DAF5-C22DA9FCB92B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1E8E9C4-8E4B-9A5D-AB7B-03B095CA7058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EFD5CBB-51B5-F514-E681-42DDFDA0B561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FBBE16D-2B12-7C3E-E542-D6703EB81810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8CF018E-DBFA-B6A7-38EB-9571DE9E8791}"/>
              </a:ext>
            </a:extLst>
          </p:cNvPr>
          <p:cNvSpPr txBox="1"/>
          <p:nvPr/>
        </p:nvSpPr>
        <p:spPr>
          <a:xfrm>
            <a:off x="3855832" y="2005874"/>
            <a:ext cx="11423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tabLst>
                <a:tab pos="2240915" algn="ctr"/>
              </a:tabLst>
            </a:pPr>
            <a:r>
              <a:rPr lang="es-CO" sz="24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PROTOCOLO HIALURONIDASA, OBSTRUCCION VASCULAR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33EF7C9-DF14-5FCC-7F07-47F63648EB57}"/>
              </a:ext>
            </a:extLst>
          </p:cNvPr>
          <p:cNvSpPr txBox="1"/>
          <p:nvPr/>
        </p:nvSpPr>
        <p:spPr>
          <a:xfrm>
            <a:off x="1881547" y="3387274"/>
            <a:ext cx="91919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DILUCION : 6,2 ML SOL. FISIOLOGICA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+ 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1.500 Unidades 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MEZCLA         150-200 U        C/1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MiLs</a:t>
            </a: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 err="1">
                <a:latin typeface="Bangla MN" pitchFamily="2" charset="0"/>
                <a:cs typeface="Bangla MN" pitchFamily="2" charset="0"/>
              </a:rPr>
              <a:t>Inyeccion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SUBCUTANEA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6BDD666-8CA5-7759-8297-DE6518D9A3E4}"/>
              </a:ext>
            </a:extLst>
          </p:cNvPr>
          <p:cNvSpPr txBox="1"/>
          <p:nvPr/>
        </p:nvSpPr>
        <p:spPr>
          <a:xfrm>
            <a:off x="10159719" y="3387274"/>
            <a:ext cx="7075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AGUJA 30G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1-2 ML.       C/45 Min.         3-4 ciclos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7510869-188A-8B05-3DA4-784F08B01DE5}"/>
              </a:ext>
            </a:extLst>
          </p:cNvPr>
          <p:cNvSpPr txBox="1"/>
          <p:nvPr/>
        </p:nvSpPr>
        <p:spPr>
          <a:xfrm>
            <a:off x="10187151" y="6704072"/>
            <a:ext cx="8581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TRATAMIENTO COMCOMITANTE</a:t>
            </a: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ASA 325MG   C/12 h.    X.  7 días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 err="1">
                <a:latin typeface="Bangla MN" pitchFamily="2" charset="0"/>
                <a:cs typeface="Bangla MN" pitchFamily="2" charset="0"/>
              </a:rPr>
              <a:t>Metilpregnisolona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 16mg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TADALAFILO 20Mg    C/24 h.   X 3 días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CEFALEXINA 500MG C/12 H X 5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Dias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2F70FB1-4A3D-94A6-62A3-85C4D7CB184B}"/>
              </a:ext>
            </a:extLst>
          </p:cNvPr>
          <p:cNvSpPr txBox="1"/>
          <p:nvPr/>
        </p:nvSpPr>
        <p:spPr>
          <a:xfrm>
            <a:off x="3810000" y="8643064"/>
            <a:ext cx="4710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REALIZAR PRUEBA DE SENSIBILIDAD</a:t>
            </a:r>
          </a:p>
        </p:txBody>
      </p:sp>
    </p:spTree>
    <p:extLst>
      <p:ext uri="{BB962C8B-B14F-4D97-AF65-F5344CB8AC3E}">
        <p14:creationId xmlns:p14="http://schemas.microsoft.com/office/powerpoint/2010/main" val="23772090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66778-812C-B03D-B988-B16B0F627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A873A3-B609-4924-8841-A30E23D01C48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6A06757-FCD8-0358-F638-18CC952E83E5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4A5D84-D2E4-AC1F-14C3-87EA7DDEEB41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08E61AF-BEB8-5E23-7DBE-6387D262016F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8521E10A-B727-51DC-4238-1717AC9C2259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481A30A-35C9-FF98-2D51-1977A96FC233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35D2DB-1C3A-B42A-D501-66C3D6083590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3A255C1-854B-F37A-61F9-3CB3E5CC1479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27E10F0-8378-B7C2-8F0A-EE9DC3F19459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AFE939F-33FC-7253-B5BE-757032F7C209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9DCF023-3294-6030-1B93-AA71E243F9A2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998DFF3-9023-326F-5C93-B72289B193F4}"/>
              </a:ext>
            </a:extLst>
          </p:cNvPr>
          <p:cNvSpPr txBox="1"/>
          <p:nvPr/>
        </p:nvSpPr>
        <p:spPr>
          <a:xfrm>
            <a:off x="6189831" y="2108020"/>
            <a:ext cx="5885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tabLst>
                <a:tab pos="2240915" algn="ctr"/>
              </a:tabLst>
            </a:pPr>
            <a:r>
              <a:rPr lang="es-CO" sz="2400" kern="100" dirty="0">
                <a:effectLst/>
                <a:latin typeface="Bangla MN" pitchFamily="2" charset="0"/>
                <a:ea typeface="Arial" panose="020B0604020202020204" pitchFamily="34" charset="0"/>
                <a:cs typeface="Bangla MN" pitchFamily="2" charset="0"/>
              </a:rPr>
              <a:t>PROTOCOLO HIALURONIDASA, CORRECCION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1B0420F-D735-AB24-A9D3-71D4493EB33A}"/>
              </a:ext>
            </a:extLst>
          </p:cNvPr>
          <p:cNvSpPr txBox="1"/>
          <p:nvPr/>
        </p:nvSpPr>
        <p:spPr>
          <a:xfrm>
            <a:off x="3123438" y="3667767"/>
            <a:ext cx="41889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DILUCION : 10 ML SOL. FISIOLOGICA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+ 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1.500 Unidades 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MEZCLA         150 U        C/4-5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MiLs</a:t>
            </a:r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 err="1">
                <a:latin typeface="Bangla MN" pitchFamily="2" charset="0"/>
                <a:cs typeface="Bangla MN" pitchFamily="2" charset="0"/>
              </a:rPr>
              <a:t>Inyeccion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SUBCUTANEA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D89B9F3-9505-7321-E452-DD086F33EDE4}"/>
              </a:ext>
            </a:extLst>
          </p:cNvPr>
          <p:cNvSpPr txBox="1"/>
          <p:nvPr/>
        </p:nvSpPr>
        <p:spPr>
          <a:xfrm>
            <a:off x="9812170" y="3500789"/>
            <a:ext cx="5427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AGUJA 30G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1-2 ML.                1 ciclo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62D3B52-988C-612E-4474-AA9C8D77A261}"/>
              </a:ext>
            </a:extLst>
          </p:cNvPr>
          <p:cNvSpPr txBox="1"/>
          <p:nvPr/>
        </p:nvSpPr>
        <p:spPr>
          <a:xfrm>
            <a:off x="10975623" y="8178980"/>
            <a:ext cx="3883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REALIZAR PRUEBA DE SENSIBILIDAD</a:t>
            </a:r>
          </a:p>
        </p:txBody>
      </p:sp>
    </p:spTree>
    <p:extLst>
      <p:ext uri="{BB962C8B-B14F-4D97-AF65-F5344CB8AC3E}">
        <p14:creationId xmlns:p14="http://schemas.microsoft.com/office/powerpoint/2010/main" val="35195074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1FE37-6C86-0320-3B3D-0AFD3C38B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CD57B48-6577-BBF9-538B-D6C8EDE33AB9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F5E14F5-5107-D6DC-1680-2F039394CA18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79AE54C-DDB5-0118-E1C4-FB790ADAE869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10F3D80-68B7-A7A9-34CD-07964E09A8AA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44C7F05-06EE-6C0F-7A0A-95417F42BFA5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36A70ED-2EF5-BA48-CCCC-8EA9C31AE1CD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E65DB55-E32C-D8ED-D9C2-7E125F6F2127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52E936F-7E74-1DA0-CA1D-4A6E53D66C1D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311390A-7AD8-4576-8502-E51FF5AE6904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B013459-2DCC-BA35-FFB0-71769EF1C087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AAE5272-0519-1DA8-013F-9DDD3FFAF900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14FF5D9-B183-F536-22E4-957000F4EC22}"/>
              </a:ext>
            </a:extLst>
          </p:cNvPr>
          <p:cNvSpPr txBox="1"/>
          <p:nvPr/>
        </p:nvSpPr>
        <p:spPr>
          <a:xfrm>
            <a:off x="2253910" y="2171700"/>
            <a:ext cx="11850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LA HIALURONIDASA , REALMENTE DISUELVE EL ACIDO HIALURONICO ?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78627AB-9CD5-D73A-AC5C-E12CEF9809F4}"/>
              </a:ext>
            </a:extLst>
          </p:cNvPr>
          <p:cNvSpPr txBox="1"/>
          <p:nvPr/>
        </p:nvSpPr>
        <p:spPr>
          <a:xfrm>
            <a:off x="2438400" y="33909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Aparece en ecografía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Algunos </a:t>
            </a:r>
            <a:r>
              <a:rPr lang="es-CO" sz="2400" dirty="0" err="1">
                <a:latin typeface="Bangla MN" pitchFamily="2" charset="0"/>
                <a:cs typeface="Bangla MN" pitchFamily="2" charset="0"/>
              </a:rPr>
              <a:t>Filler</a:t>
            </a:r>
            <a:r>
              <a:rPr lang="es-CO" sz="2400" dirty="0">
                <a:latin typeface="Bangla MN" pitchFamily="2" charset="0"/>
                <a:cs typeface="Bangla MN" pitchFamily="2" charset="0"/>
              </a:rPr>
              <a:t> responden , otros no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 err="1">
                <a:solidFill>
                  <a:srgbClr val="FFC000"/>
                </a:solidFill>
                <a:latin typeface="Bangla MN" pitchFamily="2" charset="0"/>
                <a:cs typeface="Bangla MN" pitchFamily="2" charset="0"/>
              </a:rPr>
              <a:t>Modificacion</a:t>
            </a:r>
            <a:r>
              <a:rPr lang="es-CO" sz="2400" dirty="0">
                <a:solidFill>
                  <a:srgbClr val="FFC000"/>
                </a:solidFill>
                <a:latin typeface="Bangla MN" pitchFamily="2" charset="0"/>
                <a:cs typeface="Bangla MN" pitchFamily="2" charset="0"/>
              </a:rPr>
              <a:t> del sistema </a:t>
            </a:r>
            <a:r>
              <a:rPr lang="es-CO" sz="2400" dirty="0" err="1">
                <a:solidFill>
                  <a:srgbClr val="FFC000"/>
                </a:solidFill>
                <a:latin typeface="Bangla MN" pitchFamily="2" charset="0"/>
                <a:cs typeface="Bangla MN" pitchFamily="2" charset="0"/>
              </a:rPr>
              <a:t>Filler</a:t>
            </a:r>
            <a:r>
              <a:rPr lang="es-CO" sz="2400" dirty="0">
                <a:solidFill>
                  <a:srgbClr val="FFC000"/>
                </a:solidFill>
                <a:latin typeface="Bangla MN" pitchFamily="2" charset="0"/>
                <a:cs typeface="Bangla MN" pitchFamily="2" charset="0"/>
              </a:rPr>
              <a:t> tejido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92D1E19-5F64-6C57-0811-B1965FE39C7F}"/>
              </a:ext>
            </a:extLst>
          </p:cNvPr>
          <p:cNvSpPr txBox="1"/>
          <p:nvPr/>
        </p:nvSpPr>
        <p:spPr>
          <a:xfrm>
            <a:off x="2743200" y="61341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Rompe las cadenas largas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Forma fragmentos pequeños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Reduce su capacidad de retener agua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A1EA368-C932-82C4-DEA6-E5C4FB7C74C9}"/>
              </a:ext>
            </a:extLst>
          </p:cNvPr>
          <p:cNvSpPr txBox="1"/>
          <p:nvPr/>
        </p:nvSpPr>
        <p:spPr>
          <a:xfrm>
            <a:off x="10058400" y="5143500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Menor volumen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Menor rigidez del gel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Perdida progresiva de estructura </a:t>
            </a:r>
          </a:p>
          <a:p>
            <a:endParaRPr lang="es-CO" sz="2400" dirty="0"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DC80F8A-030E-01AD-C659-D8B13D7D4146}"/>
              </a:ext>
            </a:extLst>
          </p:cNvPr>
          <p:cNvSpPr txBox="1"/>
          <p:nvPr/>
        </p:nvSpPr>
        <p:spPr>
          <a:xfrm>
            <a:off x="9311640" y="7053471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Bangla MN" pitchFamily="2" charset="0"/>
                <a:cs typeface="Bangla MN" pitchFamily="2" charset="0"/>
              </a:rPr>
              <a:t>No actúa sobre un gel puro, si no por un entorno tisular complejo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1C9EE9-A0B1-86F0-94E7-889B8B5A6E6A}"/>
              </a:ext>
            </a:extLst>
          </p:cNvPr>
          <p:cNvSpPr txBox="1"/>
          <p:nvPr/>
        </p:nvSpPr>
        <p:spPr>
          <a:xfrm>
            <a:off x="11963400" y="88773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Bangla MN" pitchFamily="2" charset="0"/>
                <a:cs typeface="Bangla MN" pitchFamily="2" charset="0"/>
              </a:rPr>
              <a:t>No destruye </a:t>
            </a:r>
            <a:r>
              <a:rPr lang="es-CO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angla MN" pitchFamily="2" charset="0"/>
                <a:cs typeface="Bangla MN" pitchFamily="2" charset="0"/>
              </a:rPr>
              <a:t>colageno</a:t>
            </a:r>
            <a:r>
              <a:rPr lang="es-CO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Bangla MN" pitchFamily="2" charset="0"/>
                <a:cs typeface="Bangla MN" pitchFamily="2" charset="0"/>
              </a:rPr>
              <a:t> , grasa, ligamentos ni </a:t>
            </a:r>
            <a:r>
              <a:rPr lang="es-CO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angla MN" pitchFamily="2" charset="0"/>
                <a:cs typeface="Bangla MN" pitchFamily="2" charset="0"/>
              </a:rPr>
              <a:t>facia</a:t>
            </a:r>
            <a:r>
              <a:rPr lang="es-CO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Bangla MN" pitchFamily="2" charset="0"/>
                <a:cs typeface="Bangla MN" pitchFamily="2" charset="0"/>
              </a:rPr>
              <a:t>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118425E-024A-C1D9-8972-2FCF6F57D3FE}"/>
              </a:ext>
            </a:extLst>
          </p:cNvPr>
          <p:cNvSpPr txBox="1"/>
          <p:nvPr/>
        </p:nvSpPr>
        <p:spPr>
          <a:xfrm>
            <a:off x="3505200" y="89535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FF0000"/>
                </a:solidFill>
                <a:latin typeface="Bangla MN" pitchFamily="2" charset="0"/>
                <a:cs typeface="Bangla MN" pitchFamily="2" charset="0"/>
              </a:rPr>
              <a:t>Sigue siendo esencial en la oclusión vascular </a:t>
            </a:r>
          </a:p>
        </p:txBody>
      </p:sp>
    </p:spTree>
    <p:extLst>
      <p:ext uri="{BB962C8B-B14F-4D97-AF65-F5344CB8AC3E}">
        <p14:creationId xmlns:p14="http://schemas.microsoft.com/office/powerpoint/2010/main" val="2274545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B28C6-4030-8D60-2DF1-89533691C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D46C779-4A23-207D-32E4-EF4099A78E03}"/>
              </a:ext>
            </a:extLst>
          </p:cNvPr>
          <p:cNvSpPr/>
          <p:nvPr/>
        </p:nvSpPr>
        <p:spPr>
          <a:xfrm>
            <a:off x="0" y="-4572527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69CA167-CD24-C27B-5A8B-EF79DAC18677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7ED9BBE-5D2F-33D3-BCCE-11784C16FE7D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BBCEB40-F26E-96DD-82D8-0B7DD2233E53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B0BB9BC-7026-43F5-0069-560D04B2D07F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336BBF5-8C27-1DEB-DB12-D2DC24494E3A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A9AF533-6C79-21ED-D1CB-6E92AA7C6E21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168A9D5-86F3-5D3E-BE90-CD7C9176C315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7AEEE1F-C6C3-5EBB-D472-35D9F3170541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9F3B717-5194-C634-3979-026C0A334B76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BA1DDF5-97D4-8DCA-576F-F5629CAF132B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A706AEB-9173-CCBB-7CD0-67DA16AEA489}"/>
              </a:ext>
            </a:extLst>
          </p:cNvPr>
          <p:cNvSpPr txBox="1"/>
          <p:nvPr/>
        </p:nvSpPr>
        <p:spPr>
          <a:xfrm>
            <a:off x="2590800" y="22479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Bangla MN" pitchFamily="2" charset="0"/>
                <a:cs typeface="Bangla MN" pitchFamily="2" charset="0"/>
              </a:rPr>
              <a:t>BIBLIOGRAFIA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70C2A2A-79F6-0666-7330-0949ABE9C9D4}"/>
              </a:ext>
            </a:extLst>
          </p:cNvPr>
          <p:cNvSpPr txBox="1"/>
          <p:nvPr/>
        </p:nvSpPr>
        <p:spPr>
          <a:xfrm>
            <a:off x="2057400" y="3314700"/>
            <a:ext cx="14478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Planos quirúrgicos en cabeza y cuello  </a:t>
            </a:r>
          </a:p>
          <a:p>
            <a:pPr lvl="0"/>
            <a:r>
              <a:rPr lang="es-CO" dirty="0">
                <a:hlinkClick r:id="rId6"/>
              </a:rPr>
              <a:t>E. Samaniego</a:t>
            </a:r>
            <a:endParaRPr lang="es-CO" dirty="0"/>
          </a:p>
          <a:p>
            <a:pPr lvl="0"/>
            <a:r>
              <a:rPr lang="es-CO" dirty="0"/>
              <a:t>, </a:t>
            </a:r>
            <a:r>
              <a:rPr lang="es-CO" dirty="0">
                <a:hlinkClick r:id="rId7"/>
              </a:rPr>
              <a:t>C. Prada</a:t>
            </a:r>
            <a:endParaRPr lang="es-CO" dirty="0"/>
          </a:p>
          <a:p>
            <a:pPr lvl="0"/>
            <a:r>
              <a:rPr lang="es-CO" dirty="0"/>
              <a:t> y </a:t>
            </a:r>
            <a:r>
              <a:rPr lang="es-CO" dirty="0">
                <a:hlinkClick r:id="rId8"/>
              </a:rPr>
              <a:t>M.Á. Rodríguez-Prieto</a:t>
            </a:r>
            <a:endParaRPr lang="es-CO" dirty="0"/>
          </a:p>
          <a:p>
            <a:r>
              <a:rPr lang="es-CO" dirty="0"/>
              <a:t>Actas </a:t>
            </a:r>
            <a:r>
              <a:rPr lang="es-CO" dirty="0" err="1"/>
              <a:t>Dermo-Sifiliográficas</a:t>
            </a:r>
            <a:r>
              <a:rPr lang="es-CO" dirty="0"/>
              <a:t>, 2011-04-01, Volumen 102, Número 3, Páginas 167-174, Copyright © 2010 Elsevier España, S.L. y AEDV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r>
              <a:rPr lang="es-CO" dirty="0"/>
              <a:t>. </a:t>
            </a:r>
            <a:r>
              <a:rPr lang="es-CO" dirty="0" err="1"/>
              <a:t>Aesthet</a:t>
            </a:r>
            <a:r>
              <a:rPr lang="es-CO" dirty="0"/>
              <a:t> </a:t>
            </a:r>
            <a:r>
              <a:rPr lang="es-CO" dirty="0" err="1"/>
              <a:t>Surg</a:t>
            </a:r>
            <a:r>
              <a:rPr lang="es-CO" dirty="0"/>
              <a:t> J</a:t>
            </a:r>
          </a:p>
          <a:p>
            <a:r>
              <a:rPr lang="es-CO" dirty="0"/>
              <a:t>. 2026 Jan 27:sjag022.</a:t>
            </a:r>
          </a:p>
          <a:p>
            <a:r>
              <a:rPr lang="es-CO" dirty="0"/>
              <a:t> </a:t>
            </a:r>
            <a:r>
              <a:rPr lang="es-CO" dirty="0" err="1"/>
              <a:t>doi</a:t>
            </a:r>
            <a:r>
              <a:rPr lang="es-CO" dirty="0"/>
              <a:t>: 10.1093/</a:t>
            </a:r>
            <a:r>
              <a:rPr lang="es-CO" dirty="0" err="1"/>
              <a:t>asj</a:t>
            </a:r>
            <a:r>
              <a:rPr lang="es-CO" dirty="0"/>
              <a:t>/sjag022. Online </a:t>
            </a:r>
            <a:r>
              <a:rPr lang="es-CO" dirty="0" err="1"/>
              <a:t>ahead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print</a:t>
            </a:r>
            <a:r>
              <a:rPr lang="es-CO" dirty="0"/>
              <a:t>.</a:t>
            </a:r>
          </a:p>
          <a:p>
            <a:r>
              <a:rPr lang="es-CO" b="1" dirty="0" err="1"/>
              <a:t>Reframing</a:t>
            </a:r>
            <a:r>
              <a:rPr lang="es-CO" b="1" dirty="0"/>
              <a:t> </a:t>
            </a:r>
            <a:r>
              <a:rPr lang="es-CO" b="1" dirty="0" err="1"/>
              <a:t>Hyaluronidase</a:t>
            </a:r>
            <a:r>
              <a:rPr lang="es-CO" b="1" dirty="0"/>
              <a:t> in </a:t>
            </a:r>
            <a:r>
              <a:rPr lang="es-CO" b="1" dirty="0" err="1"/>
              <a:t>Aesthetic</a:t>
            </a:r>
            <a:r>
              <a:rPr lang="es-CO" b="1" dirty="0"/>
              <a:t> Medicine: </a:t>
            </a:r>
            <a:r>
              <a:rPr lang="es-CO" b="1" dirty="0" err="1"/>
              <a:t>From</a:t>
            </a:r>
            <a:r>
              <a:rPr lang="es-CO" b="1" dirty="0"/>
              <a:t> "</a:t>
            </a:r>
            <a:r>
              <a:rPr lang="es-CO" b="1" dirty="0" err="1"/>
              <a:t>Dissolving</a:t>
            </a:r>
            <a:r>
              <a:rPr lang="es-CO" b="1" dirty="0"/>
              <a:t> </a:t>
            </a:r>
            <a:r>
              <a:rPr lang="es-CO" b="1" dirty="0" err="1"/>
              <a:t>Filler</a:t>
            </a:r>
            <a:r>
              <a:rPr lang="es-CO" b="1" dirty="0"/>
              <a:t>" </a:t>
            </a:r>
            <a:r>
              <a:rPr lang="es-CO" b="1" dirty="0" err="1"/>
              <a:t>to</a:t>
            </a:r>
            <a:r>
              <a:rPr lang="es-CO" b="1" dirty="0"/>
              <a:t> "</a:t>
            </a:r>
            <a:r>
              <a:rPr lang="es-CO" b="1" dirty="0" err="1"/>
              <a:t>Modifying</a:t>
            </a:r>
            <a:r>
              <a:rPr lang="es-CO" b="1" dirty="0"/>
              <a:t> </a:t>
            </a:r>
            <a:r>
              <a:rPr lang="es-CO" b="1" dirty="0" err="1"/>
              <a:t>Filler</a:t>
            </a:r>
            <a:r>
              <a:rPr lang="es-CO" b="1" dirty="0"/>
              <a:t>"</a:t>
            </a:r>
          </a:p>
          <a:p>
            <a:r>
              <a:rPr lang="es-CO" dirty="0">
                <a:hlinkClick r:id="rId9"/>
              </a:rPr>
              <a:t>Steven Harris</a:t>
            </a:r>
            <a:r>
              <a:rPr lang="es-CO" baseline="30000" dirty="0"/>
              <a:t> </a:t>
            </a:r>
            <a:r>
              <a:rPr lang="es-CO" baseline="30000" dirty="0">
                <a:hlinkClick r:id="rId10" tooltip="Private practice in London, UK."/>
              </a:rPr>
              <a:t>1</a:t>
            </a:r>
            <a:r>
              <a:rPr lang="es-CO" dirty="0"/>
              <a:t>, </a:t>
            </a:r>
            <a:r>
              <a:rPr lang="es-CO" dirty="0">
                <a:hlinkClick r:id="rId11"/>
              </a:rPr>
              <a:t>Steven Weiner</a:t>
            </a:r>
            <a:r>
              <a:rPr lang="es-CO" baseline="30000" dirty="0"/>
              <a:t> </a:t>
            </a:r>
            <a:r>
              <a:rPr lang="es-CO" baseline="30000" dirty="0">
                <a:hlinkClick r:id="rId12" tooltip="Private practice in Santa Rosa Beach, FL."/>
              </a:rPr>
              <a:t>2</a:t>
            </a:r>
            <a:endParaRPr lang="es-CO" dirty="0"/>
          </a:p>
          <a:p>
            <a:endParaRPr lang="es-CO" dirty="0"/>
          </a:p>
          <a:p>
            <a:endParaRPr lang="es-CO" dirty="0"/>
          </a:p>
          <a:p>
            <a:r>
              <a:rPr lang="es-CO" b="1" cap="all" dirty="0"/>
              <a:t>COSMETIC: ORIGINAL ARTICLES</a:t>
            </a:r>
          </a:p>
          <a:p>
            <a:r>
              <a:rPr lang="es-CO" dirty="0" err="1"/>
              <a:t>Intralabial</a:t>
            </a:r>
            <a:r>
              <a:rPr lang="es-CO" dirty="0"/>
              <a:t> </a:t>
            </a:r>
            <a:r>
              <a:rPr lang="es-CO" dirty="0" err="1"/>
              <a:t>Lip</a:t>
            </a:r>
            <a:r>
              <a:rPr lang="es-CO" dirty="0"/>
              <a:t> </a:t>
            </a:r>
            <a:r>
              <a:rPr lang="es-CO" dirty="0" err="1"/>
              <a:t>Compartments</a:t>
            </a:r>
            <a:r>
              <a:rPr lang="es-CO" dirty="0"/>
              <a:t> and </a:t>
            </a:r>
            <a:r>
              <a:rPr lang="es-CO" dirty="0" err="1"/>
              <a:t>Their</a:t>
            </a:r>
            <a:r>
              <a:rPr lang="es-CO" dirty="0"/>
              <a:t> </a:t>
            </a:r>
            <a:r>
              <a:rPr lang="es-CO" dirty="0" err="1"/>
              <a:t>Potential</a:t>
            </a:r>
            <a:r>
              <a:rPr lang="es-CO" dirty="0"/>
              <a:t> </a:t>
            </a:r>
            <a:r>
              <a:rPr lang="es-CO" dirty="0" err="1"/>
              <a:t>Clinical</a:t>
            </a:r>
            <a:r>
              <a:rPr lang="es-CO" dirty="0"/>
              <a:t> </a:t>
            </a:r>
            <a:r>
              <a:rPr lang="es-CO" dirty="0" err="1"/>
              <a:t>Relevance</a:t>
            </a:r>
            <a:endParaRPr lang="es-CO" dirty="0"/>
          </a:p>
          <a:p>
            <a:r>
              <a:rPr lang="es-CO" dirty="0" err="1"/>
              <a:t>Cotofana</a:t>
            </a:r>
            <a:r>
              <a:rPr lang="es-CO" dirty="0"/>
              <a:t>, </a:t>
            </a:r>
            <a:r>
              <a:rPr lang="es-CO" dirty="0" err="1"/>
              <a:t>Sebastian</a:t>
            </a:r>
            <a:r>
              <a:rPr lang="es-CO" dirty="0"/>
              <a:t> MD, PhD</a:t>
            </a:r>
            <a:r>
              <a:rPr lang="es-CO" baseline="30000" dirty="0"/>
              <a:t>1</a:t>
            </a:r>
            <a:r>
              <a:rPr lang="es-CO" dirty="0"/>
              <a:t>; Hong, Wei-Jin MD</a:t>
            </a:r>
            <a:r>
              <a:rPr lang="es-CO" baseline="30000" dirty="0"/>
              <a:t>2</a:t>
            </a:r>
            <a:r>
              <a:rPr lang="es-CO" dirty="0"/>
              <a:t>; </a:t>
            </a:r>
            <a:r>
              <a:rPr lang="es-CO" dirty="0" err="1"/>
              <a:t>Horne</a:t>
            </a:r>
            <a:r>
              <a:rPr lang="es-CO" dirty="0"/>
              <a:t>, Julie RN</a:t>
            </a:r>
            <a:r>
              <a:rPr lang="es-CO" baseline="30000" dirty="0"/>
              <a:t>3</a:t>
            </a:r>
            <a:r>
              <a:rPr lang="es-CO" dirty="0"/>
              <a:t>; Harris, Steven MD</a:t>
            </a:r>
            <a:r>
              <a:rPr lang="es-CO" baseline="30000" dirty="0"/>
              <a:t>3</a:t>
            </a:r>
            <a:r>
              <a:rPr lang="es-CO" dirty="0"/>
              <a:t>; </a:t>
            </a:r>
            <a:r>
              <a:rPr lang="es-CO" dirty="0" err="1"/>
              <a:t>Surek</a:t>
            </a:r>
            <a:r>
              <a:rPr lang="es-CO" dirty="0"/>
              <a:t>, Christopher C. DO</a:t>
            </a:r>
            <a:r>
              <a:rPr lang="es-CO" baseline="30000" dirty="0"/>
              <a:t>3</a:t>
            </a:r>
            <a:r>
              <a:rPr lang="es-CO" dirty="0"/>
              <a:t>; Frank, </a:t>
            </a:r>
            <a:r>
              <a:rPr lang="es-CO" dirty="0" err="1"/>
              <a:t>Konstantin</a:t>
            </a:r>
            <a:r>
              <a:rPr lang="es-CO" dirty="0"/>
              <a:t> MD</a:t>
            </a:r>
            <a:r>
              <a:rPr lang="es-CO" baseline="30000" dirty="0"/>
              <a:t>4</a:t>
            </a:r>
            <a:r>
              <a:rPr lang="es-CO" dirty="0"/>
              <a:t>; </a:t>
            </a:r>
            <a:r>
              <a:rPr lang="es-CO" dirty="0" err="1"/>
              <a:t>Alfertshofer</a:t>
            </a:r>
            <a:r>
              <a:rPr lang="es-CO" dirty="0"/>
              <a:t>, Michael MD</a:t>
            </a:r>
            <a:r>
              <a:rPr lang="es-CO" baseline="30000" dirty="0"/>
              <a:t>4</a:t>
            </a:r>
            <a:r>
              <a:rPr lang="es-CO" dirty="0"/>
              <a:t>; </a:t>
            </a:r>
            <a:r>
              <a:rPr lang="es-CO" dirty="0" err="1"/>
              <a:t>Kattil</a:t>
            </a:r>
            <a:r>
              <a:rPr lang="es-CO" dirty="0"/>
              <a:t>, </a:t>
            </a:r>
            <a:r>
              <a:rPr lang="es-CO" dirty="0" err="1"/>
              <a:t>Punnose</a:t>
            </a:r>
            <a:r>
              <a:rPr lang="es-CO" dirty="0"/>
              <a:t> K. MD</a:t>
            </a:r>
            <a:r>
              <a:rPr lang="es-CO" baseline="30000" dirty="0"/>
              <a:t>1</a:t>
            </a:r>
            <a:r>
              <a:rPr lang="es-CO" dirty="0"/>
              <a:t>; </a:t>
            </a:r>
            <a:r>
              <a:rPr lang="es-CO" dirty="0" err="1"/>
              <a:t>Sakuma</a:t>
            </a:r>
            <a:r>
              <a:rPr lang="es-CO" dirty="0"/>
              <a:t>, Thais MD</a:t>
            </a:r>
            <a:r>
              <a:rPr lang="es-CO" baseline="30000" dirty="0"/>
              <a:t>3</a:t>
            </a:r>
            <a:r>
              <a:rPr lang="es-CO" dirty="0"/>
              <a:t>; </a:t>
            </a:r>
            <a:r>
              <a:rPr lang="es-CO" dirty="0" err="1"/>
              <a:t>Onishi</a:t>
            </a:r>
            <a:r>
              <a:rPr lang="es-CO" dirty="0"/>
              <a:t>, Emy C. MD</a:t>
            </a:r>
            <a:r>
              <a:rPr lang="es-CO" baseline="30000" dirty="0"/>
              <a:t>5</a:t>
            </a:r>
            <a:r>
              <a:rPr lang="es-CO" dirty="0"/>
              <a:t>; </a:t>
            </a:r>
            <a:r>
              <a:rPr lang="es-CO" dirty="0" err="1"/>
              <a:t>Bertucci</a:t>
            </a:r>
            <a:r>
              <a:rPr lang="es-CO" dirty="0"/>
              <a:t>, Vince MD</a:t>
            </a:r>
            <a:r>
              <a:rPr lang="es-CO" baseline="30000" dirty="0"/>
              <a:t>3</a:t>
            </a:r>
            <a:r>
              <a:rPr lang="es-CO" dirty="0"/>
              <a:t>; Green, Jeremy B. MD</a:t>
            </a:r>
            <a:r>
              <a:rPr lang="es-CO" baseline="30000" dirty="0"/>
              <a:t>6</a:t>
            </a:r>
            <a:r>
              <a:rPr lang="es-CO" dirty="0"/>
              <a:t>; Smith, Michael P. PhD</a:t>
            </a:r>
            <a:r>
              <a:rPr lang="es-CO" baseline="30000" dirty="0"/>
              <a:t>7</a:t>
            </a:r>
            <a:r>
              <a:rPr lang="es-CO" dirty="0"/>
              <a:t>; Khan, Amanda PhD</a:t>
            </a:r>
            <a:r>
              <a:rPr lang="es-CO" baseline="30000" dirty="0"/>
              <a:t>7</a:t>
            </a:r>
            <a:r>
              <a:rPr lang="es-CO" dirty="0"/>
              <a:t>; Lowry, Natalia MD</a:t>
            </a:r>
            <a:r>
              <a:rPr lang="es-CO" baseline="30000" dirty="0"/>
              <a:t>7</a:t>
            </a:r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18421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303" y="-161766"/>
            <a:ext cx="19621739" cy="11086865"/>
          </a:xfrm>
          <a:custGeom>
            <a:avLst/>
            <a:gdLst/>
            <a:ahLst/>
            <a:cxnLst/>
            <a:rect l="l" t="t" r="r" b="b"/>
            <a:pathLst>
              <a:path w="19621739" h="11086865">
                <a:moveTo>
                  <a:pt x="0" y="0"/>
                </a:moveTo>
                <a:lnTo>
                  <a:pt x="19621739" y="0"/>
                </a:lnTo>
                <a:lnTo>
                  <a:pt x="19621739" y="11086864"/>
                </a:lnTo>
                <a:lnTo>
                  <a:pt x="0" y="11086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31268" b="-1235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3654463" y="2460365"/>
            <a:ext cx="10384243" cy="4569831"/>
            <a:chOff x="0" y="0"/>
            <a:chExt cx="3091529" cy="1360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70827" y="0"/>
                  </a:moveTo>
                  <a:lnTo>
                    <a:pt x="3020703" y="0"/>
                  </a:lnTo>
                  <a:cubicBezTo>
                    <a:pt x="3059819" y="0"/>
                    <a:pt x="3091529" y="31710"/>
                    <a:pt x="3091529" y="70827"/>
                  </a:cubicBezTo>
                  <a:lnTo>
                    <a:pt x="3091529" y="1289674"/>
                  </a:lnTo>
                  <a:cubicBezTo>
                    <a:pt x="3091529" y="1308458"/>
                    <a:pt x="3084067" y="1326473"/>
                    <a:pt x="3070785" y="1339756"/>
                  </a:cubicBezTo>
                  <a:cubicBezTo>
                    <a:pt x="3057502" y="1353038"/>
                    <a:pt x="3039487" y="1360500"/>
                    <a:pt x="3020703" y="1360500"/>
                  </a:cubicBezTo>
                  <a:lnTo>
                    <a:pt x="70827" y="1360500"/>
                  </a:lnTo>
                  <a:cubicBezTo>
                    <a:pt x="31710" y="1360500"/>
                    <a:pt x="0" y="1328790"/>
                    <a:pt x="0" y="1289674"/>
                  </a:cubicBezTo>
                  <a:lnTo>
                    <a:pt x="0" y="70827"/>
                  </a:lnTo>
                  <a:cubicBezTo>
                    <a:pt x="0" y="31710"/>
                    <a:pt x="31710" y="0"/>
                    <a:pt x="70827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18618" y="650515"/>
            <a:ext cx="5563483" cy="9462301"/>
          </a:xfrm>
          <a:custGeom>
            <a:avLst/>
            <a:gdLst/>
            <a:ahLst/>
            <a:cxnLst/>
            <a:rect l="l" t="t" r="r" b="b"/>
            <a:pathLst>
              <a:path w="5563483" h="9462301">
                <a:moveTo>
                  <a:pt x="0" y="0"/>
                </a:moveTo>
                <a:lnTo>
                  <a:pt x="5563482" y="0"/>
                </a:lnTo>
                <a:lnTo>
                  <a:pt x="5563482" y="9462301"/>
                </a:lnTo>
                <a:lnTo>
                  <a:pt x="0" y="9462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7224904" y="4389975"/>
            <a:ext cx="4592559" cy="86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en-US" sz="505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06257" y="3796863"/>
            <a:ext cx="2813349" cy="77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46"/>
              </a:lnSpc>
            </a:pPr>
            <a:r>
              <a:rPr lang="en-US" sz="4532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/>
          <p:cNvSpPr/>
          <p:nvPr/>
        </p:nvSpPr>
        <p:spPr>
          <a:xfrm rot="1114548">
            <a:off x="6670238" y="4036535"/>
            <a:ext cx="806337" cy="1733096"/>
          </a:xfrm>
          <a:custGeom>
            <a:avLst/>
            <a:gdLst/>
            <a:ahLst/>
            <a:cxnLst/>
            <a:rect l="l" t="t" r="r" b="b"/>
            <a:pathLst>
              <a:path w="806337" h="1733096">
                <a:moveTo>
                  <a:pt x="0" y="0"/>
                </a:moveTo>
                <a:lnTo>
                  <a:pt x="806337" y="0"/>
                </a:lnTo>
                <a:lnTo>
                  <a:pt x="806337" y="1733096"/>
                </a:lnTo>
                <a:lnTo>
                  <a:pt x="0" y="1733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9435086" y="5383408"/>
            <a:ext cx="2382377" cy="2382377"/>
          </a:xfrm>
          <a:custGeom>
            <a:avLst/>
            <a:gdLst/>
            <a:ahLst/>
            <a:cxnLst/>
            <a:rect l="l" t="t" r="r" b="b"/>
            <a:pathLst>
              <a:path w="2382377" h="2382377">
                <a:moveTo>
                  <a:pt x="0" y="0"/>
                </a:moveTo>
                <a:lnTo>
                  <a:pt x="2382377" y="0"/>
                </a:lnTo>
                <a:lnTo>
                  <a:pt x="2382377" y="2382378"/>
                </a:lnTo>
                <a:lnTo>
                  <a:pt x="0" y="23823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/>
          <p:cNvSpPr txBox="1"/>
          <p:nvPr/>
        </p:nvSpPr>
        <p:spPr>
          <a:xfrm>
            <a:off x="7160164" y="5188811"/>
            <a:ext cx="4657299" cy="58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9"/>
              </a:lnSpc>
            </a:pPr>
            <a:r>
              <a:rPr lang="en-US" sz="343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88813" y="5720319"/>
            <a:ext cx="2316669" cy="43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7"/>
              </a:lnSpc>
            </a:pPr>
            <a:r>
              <a:rPr lang="en-US" sz="2512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9E160-145A-1F46-D017-348AB287D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D03F022-72E0-8DBD-A02F-3F28709FF912}"/>
              </a:ext>
            </a:extLst>
          </p:cNvPr>
          <p:cNvSpPr/>
          <p:nvPr/>
        </p:nvSpPr>
        <p:spPr>
          <a:xfrm>
            <a:off x="-66303" y="-161766"/>
            <a:ext cx="19621739" cy="3784734"/>
          </a:xfrm>
          <a:custGeom>
            <a:avLst/>
            <a:gdLst/>
            <a:ahLst/>
            <a:cxnLst/>
            <a:rect l="l" t="t" r="r" b="b"/>
            <a:pathLst>
              <a:path w="19621739" h="3784734">
                <a:moveTo>
                  <a:pt x="0" y="0"/>
                </a:moveTo>
                <a:lnTo>
                  <a:pt x="19621739" y="0"/>
                </a:lnTo>
                <a:lnTo>
                  <a:pt x="19621739" y="3784734"/>
                </a:lnTo>
                <a:lnTo>
                  <a:pt x="0" y="3784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1595" b="-55475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7965639-A2E3-9D2F-08F7-78B611A9AE0D}"/>
              </a:ext>
            </a:extLst>
          </p:cNvPr>
          <p:cNvGrpSpPr/>
          <p:nvPr/>
        </p:nvGrpSpPr>
        <p:grpSpPr>
          <a:xfrm>
            <a:off x="368177" y="714930"/>
            <a:ext cx="6009492" cy="2644619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B9684D3-B0D7-FFD1-1E0C-F05D09B53A5F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122387" y="0"/>
                  </a:moveTo>
                  <a:lnTo>
                    <a:pt x="2969143" y="0"/>
                  </a:lnTo>
                  <a:cubicBezTo>
                    <a:pt x="3036735" y="0"/>
                    <a:pt x="3091529" y="54794"/>
                    <a:pt x="3091529" y="122387"/>
                  </a:cubicBezTo>
                  <a:lnTo>
                    <a:pt x="3091529" y="1238114"/>
                  </a:lnTo>
                  <a:cubicBezTo>
                    <a:pt x="3091529" y="1305706"/>
                    <a:pt x="3036735" y="1360500"/>
                    <a:pt x="2969143" y="1360500"/>
                  </a:cubicBezTo>
                  <a:lnTo>
                    <a:pt x="122387" y="1360500"/>
                  </a:lnTo>
                  <a:cubicBezTo>
                    <a:pt x="54794" y="1360500"/>
                    <a:pt x="0" y="1305706"/>
                    <a:pt x="0" y="1238114"/>
                  </a:cubicBezTo>
                  <a:lnTo>
                    <a:pt x="0" y="122387"/>
                  </a:lnTo>
                  <a:cubicBezTo>
                    <a:pt x="0" y="54794"/>
                    <a:pt x="54794" y="0"/>
                    <a:pt x="122387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EC1D59-5DE1-5112-60E2-ABA713759525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0D95C15-AC18-C916-51A3-40662B391080}"/>
              </a:ext>
            </a:extLst>
          </p:cNvPr>
          <p:cNvSpPr/>
          <p:nvPr/>
        </p:nvSpPr>
        <p:spPr>
          <a:xfrm>
            <a:off x="-462765" y="-332452"/>
            <a:ext cx="3219657" cy="5475952"/>
          </a:xfrm>
          <a:custGeom>
            <a:avLst/>
            <a:gdLst/>
            <a:ahLst/>
            <a:cxnLst/>
            <a:rect l="l" t="t" r="r" b="b"/>
            <a:pathLst>
              <a:path w="3219657" h="5475952">
                <a:moveTo>
                  <a:pt x="0" y="0"/>
                </a:moveTo>
                <a:lnTo>
                  <a:pt x="3219657" y="0"/>
                </a:lnTo>
                <a:lnTo>
                  <a:pt x="3219657" y="5475952"/>
                </a:lnTo>
                <a:lnTo>
                  <a:pt x="0" y="5475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586FB92-C5AF-D9E8-C397-56FBB6BFF368}"/>
              </a:ext>
            </a:extLst>
          </p:cNvPr>
          <p:cNvSpPr txBox="1"/>
          <p:nvPr/>
        </p:nvSpPr>
        <p:spPr>
          <a:xfrm>
            <a:off x="2434435" y="1839118"/>
            <a:ext cx="2657772" cy="49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4"/>
              </a:lnSpc>
            </a:pPr>
            <a:r>
              <a:rPr lang="en-US" sz="292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F33CDDB-DDDC-B300-3FEF-57777CCE7A97}"/>
              </a:ext>
            </a:extLst>
          </p:cNvPr>
          <p:cNvSpPr txBox="1"/>
          <p:nvPr/>
        </p:nvSpPr>
        <p:spPr>
          <a:xfrm>
            <a:off x="2481515" y="1490364"/>
            <a:ext cx="1873045" cy="445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623" i="1" dirty="0" err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  <a:endParaRPr lang="en-US" sz="2623" i="1" dirty="0">
              <a:solidFill>
                <a:srgbClr val="C833EF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9494110-7F41-E2A6-8DA1-9FC1F4529951}"/>
              </a:ext>
            </a:extLst>
          </p:cNvPr>
          <p:cNvSpPr/>
          <p:nvPr/>
        </p:nvSpPr>
        <p:spPr>
          <a:xfrm rot="1114548">
            <a:off x="2113443" y="1627080"/>
            <a:ext cx="466637" cy="1002964"/>
          </a:xfrm>
          <a:custGeom>
            <a:avLst/>
            <a:gdLst/>
            <a:ahLst/>
            <a:cxnLst/>
            <a:rect l="l" t="t" r="r" b="b"/>
            <a:pathLst>
              <a:path w="466637" h="1002964">
                <a:moveTo>
                  <a:pt x="0" y="0"/>
                </a:moveTo>
                <a:lnTo>
                  <a:pt x="466638" y="0"/>
                </a:lnTo>
                <a:lnTo>
                  <a:pt x="466638" y="1002964"/>
                </a:lnTo>
                <a:lnTo>
                  <a:pt x="0" y="1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8107543-1567-D35A-66F5-C649F40D3EAC}"/>
              </a:ext>
            </a:extLst>
          </p:cNvPr>
          <p:cNvSpPr/>
          <p:nvPr/>
        </p:nvSpPr>
        <p:spPr>
          <a:xfrm>
            <a:off x="3713495" y="2406532"/>
            <a:ext cx="1378712" cy="1378712"/>
          </a:xfrm>
          <a:custGeom>
            <a:avLst/>
            <a:gdLst/>
            <a:ahLst/>
            <a:cxnLst/>
            <a:rect l="l" t="t" r="r" b="b"/>
            <a:pathLst>
              <a:path w="1378712" h="1378712">
                <a:moveTo>
                  <a:pt x="0" y="0"/>
                </a:moveTo>
                <a:lnTo>
                  <a:pt x="1378712" y="0"/>
                </a:lnTo>
                <a:lnTo>
                  <a:pt x="1378712" y="1378712"/>
                </a:lnTo>
                <a:lnTo>
                  <a:pt x="0" y="1378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BF3DF30-6608-F378-EE25-99F4E558888A}"/>
              </a:ext>
            </a:extLst>
          </p:cNvPr>
          <p:cNvSpPr txBox="1"/>
          <p:nvPr/>
        </p:nvSpPr>
        <p:spPr>
          <a:xfrm>
            <a:off x="2396970" y="2294402"/>
            <a:ext cx="2695237" cy="340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3"/>
              </a:lnSpc>
            </a:pPr>
            <a:r>
              <a:rPr lang="en-US" sz="198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6ADD731-EE34-E7D5-94BE-FB465E275A2E}"/>
              </a:ext>
            </a:extLst>
          </p:cNvPr>
          <p:cNvSpPr txBox="1"/>
          <p:nvPr/>
        </p:nvSpPr>
        <p:spPr>
          <a:xfrm>
            <a:off x="3744588" y="2606005"/>
            <a:ext cx="1340685" cy="24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5"/>
              </a:lnSpc>
            </a:pPr>
            <a:r>
              <a:rPr lang="en-US" sz="1453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AB0D498-82A8-0BE8-DB46-A447EE731991}"/>
              </a:ext>
            </a:extLst>
          </p:cNvPr>
          <p:cNvSpPr txBox="1"/>
          <p:nvPr/>
        </p:nvSpPr>
        <p:spPr>
          <a:xfrm>
            <a:off x="2238866" y="4444118"/>
            <a:ext cx="15011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effectLst/>
                <a:latin typeface="Bangla MN" pitchFamily="2" charset="0"/>
                <a:cs typeface="Bangla MN" pitchFamily="2" charset="0"/>
              </a:rPr>
              <a:t>Material de relleno:</a:t>
            </a:r>
          </a:p>
          <a:p>
            <a:endParaRPr lang="es-CO" sz="2800" b="1" dirty="0">
              <a:solidFill>
                <a:srgbClr val="6D2D9E"/>
              </a:solidFill>
              <a:latin typeface="Bangla MN" pitchFamily="2" charset="0"/>
              <a:cs typeface="Bangla MN" pitchFamily="2" charset="0"/>
            </a:endParaRPr>
          </a:p>
          <a:p>
            <a:br>
              <a:rPr lang="es-CO" sz="2800" b="1" dirty="0">
                <a:solidFill>
                  <a:srgbClr val="6D2D9E"/>
                </a:solidFill>
                <a:effectLst/>
                <a:latin typeface="Bangla MN" pitchFamily="2" charset="0"/>
                <a:cs typeface="Bangla MN" pitchFamily="2" charset="0"/>
              </a:rPr>
            </a:br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Usar </a:t>
            </a:r>
            <a:r>
              <a:rPr lang="es-CO" sz="2800" dirty="0" err="1">
                <a:effectLst/>
                <a:latin typeface="Bangla MN" pitchFamily="2" charset="0"/>
                <a:cs typeface="Bangla MN" pitchFamily="2" charset="0"/>
              </a:rPr>
              <a:t>filler</a:t>
            </a:r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 medios y de larga </a:t>
            </a:r>
            <a:r>
              <a:rPr lang="es-CO" sz="2800" dirty="0" err="1">
                <a:effectLst/>
                <a:latin typeface="Bangla MN" pitchFamily="2" charset="0"/>
                <a:cs typeface="Bangla MN" pitchFamily="2" charset="0"/>
              </a:rPr>
              <a:t>duración</a:t>
            </a:r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: </a:t>
            </a:r>
          </a:p>
          <a:p>
            <a:r>
              <a:rPr lang="es-CO" sz="2800" dirty="0" err="1">
                <a:effectLst/>
                <a:latin typeface="Bangla MN" pitchFamily="2" charset="0"/>
                <a:cs typeface="Bangla MN" pitchFamily="2" charset="0"/>
              </a:rPr>
              <a:t>Angulos</a:t>
            </a:r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  y proyección  - </a:t>
            </a:r>
            <a:r>
              <a:rPr lang="es-CO" sz="2800" dirty="0" err="1">
                <a:effectLst/>
                <a:latin typeface="Bangla MN" pitchFamily="2" charset="0"/>
                <a:cs typeface="Bangla MN" pitchFamily="2" charset="0"/>
              </a:rPr>
              <a:t>Filler</a:t>
            </a:r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 altos </a:t>
            </a:r>
          </a:p>
          <a:p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- </a:t>
            </a:r>
            <a:r>
              <a:rPr lang="es-CO" sz="2800" b="1" dirty="0" err="1">
                <a:effectLst/>
                <a:latin typeface="Bangla MN" pitchFamily="2" charset="0"/>
                <a:cs typeface="Bangla MN" pitchFamily="2" charset="0"/>
              </a:rPr>
              <a:t>Ácido</a:t>
            </a:r>
            <a:r>
              <a:rPr lang="es-CO" sz="2800" b="1" dirty="0">
                <a:effectLst/>
                <a:latin typeface="Bangla MN" pitchFamily="2" charset="0"/>
                <a:cs typeface="Bangla MN" pitchFamily="2" charset="0"/>
              </a:rPr>
              <a:t> </a:t>
            </a:r>
            <a:r>
              <a:rPr lang="es-CO" sz="2800" b="1" dirty="0" err="1">
                <a:effectLst/>
                <a:latin typeface="Bangla MN" pitchFamily="2" charset="0"/>
                <a:cs typeface="Bangla MN" pitchFamily="2" charset="0"/>
              </a:rPr>
              <a:t>Hialurónico</a:t>
            </a:r>
            <a:r>
              <a:rPr lang="es-CO" sz="2800" b="1" dirty="0">
                <a:effectLst/>
                <a:latin typeface="Bangla MN" pitchFamily="2" charset="0"/>
                <a:cs typeface="Bangla MN" pitchFamily="2" charset="0"/>
              </a:rPr>
              <a:t> </a:t>
            </a:r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(</a:t>
            </a:r>
            <a:r>
              <a:rPr lang="es-CO" sz="2800" dirty="0" err="1">
                <a:effectLst/>
                <a:latin typeface="Bangla MN" pitchFamily="2" charset="0"/>
                <a:cs typeface="Bangla MN" pitchFamily="2" charset="0"/>
              </a:rPr>
              <a:t>más</a:t>
            </a:r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 denso menos </a:t>
            </a:r>
            <a:r>
              <a:rPr lang="es-CO" sz="2800" dirty="0" err="1">
                <a:effectLst/>
                <a:latin typeface="Bangla MN" pitchFamily="2" charset="0"/>
                <a:cs typeface="Bangla MN" pitchFamily="2" charset="0"/>
              </a:rPr>
              <a:t>particulas</a:t>
            </a:r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/ml y mas grandes). </a:t>
            </a:r>
          </a:p>
          <a:p>
            <a:endParaRPr lang="es-CO" sz="2800" dirty="0">
              <a:latin typeface="Bangla MN" pitchFamily="2" charset="0"/>
              <a:cs typeface="Bangla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Moldeable, </a:t>
            </a:r>
            <a:r>
              <a:rPr lang="es-CO" sz="2800" dirty="0" err="1">
                <a:effectLst/>
                <a:latin typeface="Bangla MN" pitchFamily="2" charset="0"/>
                <a:cs typeface="Bangla MN" pitchFamily="2" charset="0"/>
              </a:rPr>
              <a:t>duración</a:t>
            </a:r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 1 </a:t>
            </a:r>
            <a:r>
              <a:rPr lang="es-CO" sz="2800" dirty="0" err="1">
                <a:effectLst/>
                <a:latin typeface="Bangla MN" pitchFamily="2" charset="0"/>
                <a:cs typeface="Bangla MN" pitchFamily="2" charset="0"/>
              </a:rPr>
              <a:t>año</a:t>
            </a:r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 a 1 </a:t>
            </a:r>
            <a:r>
              <a:rPr lang="es-CO" sz="2800" dirty="0" err="1">
                <a:effectLst/>
                <a:latin typeface="Bangla MN" pitchFamily="2" charset="0"/>
                <a:cs typeface="Bangla MN" pitchFamily="2" charset="0"/>
              </a:rPr>
              <a:t>año</a:t>
            </a:r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 4 meses,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dirty="0">
                <a:latin typeface="Bangla MN" pitchFamily="2" charset="0"/>
                <a:cs typeface="Bangla MN" pitchFamily="2" charset="0"/>
              </a:rPr>
              <a:t>C</a:t>
            </a:r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orregible con hialuronidasa ó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dirty="0">
                <a:latin typeface="Bangla MN" pitchFamily="2" charset="0"/>
                <a:cs typeface="Bangla MN" pitchFamily="2" charset="0"/>
              </a:rPr>
              <a:t>Que se pueda </a:t>
            </a:r>
            <a:r>
              <a:rPr lang="es-CO" sz="2800" dirty="0">
                <a:effectLst/>
                <a:latin typeface="Bangla MN" pitchFamily="2" charset="0"/>
                <a:cs typeface="Bangla MN" pitchFamily="2" charset="0"/>
              </a:rPr>
              <a:t>sacar exceso. </a:t>
            </a:r>
          </a:p>
        </p:txBody>
      </p:sp>
    </p:spTree>
    <p:extLst>
      <p:ext uri="{BB962C8B-B14F-4D97-AF65-F5344CB8AC3E}">
        <p14:creationId xmlns:p14="http://schemas.microsoft.com/office/powerpoint/2010/main" val="3022712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090AA-2ABE-062C-8F77-8D40EA995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2F515E2-BF2A-0327-3EC5-E03878EF5B63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3E2D520-8015-D9B5-033A-2AA6109CEAB0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3C18F3E-438E-F0DA-BE88-C262FD8D5E66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D5837AD-C6F7-4A02-1F42-0BD98CE6CA1C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3BB7191E-3CD6-DF0D-93B9-0C6510D03EE3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E5B9D6A-8FF6-7F51-D684-7C75054FEEE6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6EEADA8-BAD9-46F4-DB7A-F614364E3253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A8433D5-8620-F558-5783-6F54D15007BD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FC7ACB9-A365-EB9C-F088-6C009CC21751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AD52F87-BBC1-4BB3-E88A-D96A187D43B6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621D04E-44E0-6F51-53CD-833089DFA0AC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A51D5EE-07B3-637C-EC03-FE2C37364EC3}"/>
              </a:ext>
            </a:extLst>
          </p:cNvPr>
          <p:cNvSpPr txBox="1"/>
          <p:nvPr/>
        </p:nvSpPr>
        <p:spPr>
          <a:xfrm>
            <a:off x="1557656" y="1832738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latin typeface="Bangla MN" pitchFamily="2" charset="0"/>
                <a:cs typeface="Bangla MN" pitchFamily="2" charset="0"/>
              </a:rPr>
              <a:t>IRRIGACION FACIAL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B65B3C8-E65A-46EB-B7B2-B3F3A61CC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046" y="2624150"/>
            <a:ext cx="9338944" cy="682605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521AD75-2826-5E8E-DD4B-FD12DF8BEC55}"/>
              </a:ext>
            </a:extLst>
          </p:cNvPr>
          <p:cNvSpPr txBox="1"/>
          <p:nvPr/>
        </p:nvSpPr>
        <p:spPr>
          <a:xfrm>
            <a:off x="11224260" y="2857500"/>
            <a:ext cx="612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/>
              <a:t>ARTERIA CAROTIDA EXTERNA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32F5032-7528-E3D5-3D57-81DD51E13A63}"/>
              </a:ext>
            </a:extLst>
          </p:cNvPr>
          <p:cNvSpPr txBox="1"/>
          <p:nvPr/>
        </p:nvSpPr>
        <p:spPr>
          <a:xfrm>
            <a:off x="11963400" y="3771900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O" sz="3600" dirty="0"/>
              <a:t>A. Facial </a:t>
            </a:r>
          </a:p>
          <a:p>
            <a:pPr marL="285750" indent="-285750">
              <a:buFontTx/>
              <a:buChar char="-"/>
            </a:pPr>
            <a:r>
              <a:rPr lang="es-CO" sz="3600" dirty="0"/>
              <a:t>A. Maxilar Interna                </a:t>
            </a:r>
          </a:p>
          <a:p>
            <a:r>
              <a:rPr lang="es-CO" sz="3600" dirty="0"/>
              <a:t>        -  A. Infraorbitaria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6DE64A9-946B-842B-E9DD-2EB35A7B93E1}"/>
              </a:ext>
            </a:extLst>
          </p:cNvPr>
          <p:cNvSpPr txBox="1"/>
          <p:nvPr/>
        </p:nvSpPr>
        <p:spPr>
          <a:xfrm>
            <a:off x="11236452" y="62865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/>
              <a:t>ARTERIA CAROTIDA INTERNA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52494EB-59B7-89B8-E618-8F05A8FD6567}"/>
              </a:ext>
            </a:extLst>
          </p:cNvPr>
          <p:cNvSpPr txBox="1"/>
          <p:nvPr/>
        </p:nvSpPr>
        <p:spPr>
          <a:xfrm>
            <a:off x="11913108" y="7158645"/>
            <a:ext cx="594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O" sz="3600" dirty="0"/>
              <a:t>A. </a:t>
            </a:r>
            <a:r>
              <a:rPr lang="es-CO" sz="3600" dirty="0" err="1"/>
              <a:t>Oftalmica</a:t>
            </a:r>
            <a:r>
              <a:rPr lang="es-CO" sz="3600" dirty="0"/>
              <a:t> </a:t>
            </a:r>
          </a:p>
          <a:p>
            <a:r>
              <a:rPr lang="es-CO" sz="3600" dirty="0"/>
              <a:t>         -  A. Etmoidal Anterior</a:t>
            </a:r>
          </a:p>
          <a:p>
            <a:r>
              <a:rPr lang="es-CO" sz="3600" dirty="0"/>
              <a:t>                 -  A. Nasal Externa</a:t>
            </a:r>
          </a:p>
          <a:p>
            <a:r>
              <a:rPr lang="es-CO" sz="3600" dirty="0"/>
              <a:t>                        -  A. Dorsal Nasal  </a:t>
            </a:r>
          </a:p>
        </p:txBody>
      </p:sp>
    </p:spTree>
    <p:extLst>
      <p:ext uri="{BB962C8B-B14F-4D97-AF65-F5344CB8AC3E}">
        <p14:creationId xmlns:p14="http://schemas.microsoft.com/office/powerpoint/2010/main" val="857894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4E721-CAAF-B5BB-1A17-2EF33C376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9C5962A-5EFF-916C-89CB-1791018078E1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D4F6425-F08C-191B-1B41-FEA785FC2589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B541A4D-3A8B-D348-39CB-684AF863F8FD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0031680-5921-A2FA-0775-D1AB0456E921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8EBD1F7-7E3C-375A-E05A-AA31308BFB53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08B9030-FD87-226C-7223-5C2B216726FE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2D09BD8-677E-352E-A2A2-F589C4269EDC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990F994-A90D-7CEA-B2CA-7C555898D59E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A1124E5-6A53-F563-F3E1-5DA8BC3757A0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54089A7-EBB6-0DB1-0D9C-1A36C0E989D6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00EBD81-9D7F-CD07-7B67-891E6265B48F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C47B3AE-E63D-E56F-4B9D-ADFC5EDC3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2586890"/>
            <a:ext cx="10217931" cy="703614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A7D25C5-0E12-270A-973C-028076C48A28}"/>
              </a:ext>
            </a:extLst>
          </p:cNvPr>
          <p:cNvSpPr txBox="1"/>
          <p:nvPr/>
        </p:nvSpPr>
        <p:spPr>
          <a:xfrm>
            <a:off x="4624281" y="1674708"/>
            <a:ext cx="9039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Bangla MN" pitchFamily="2" charset="0"/>
                <a:cs typeface="Bangla MN" pitchFamily="2" charset="0"/>
              </a:rPr>
              <a:t>DIRECCION DE FLUJO ARTERIAL </a:t>
            </a:r>
          </a:p>
        </p:txBody>
      </p:sp>
    </p:spTree>
    <p:extLst>
      <p:ext uri="{BB962C8B-B14F-4D97-AF65-F5344CB8AC3E}">
        <p14:creationId xmlns:p14="http://schemas.microsoft.com/office/powerpoint/2010/main" val="2715548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762E9-98E4-301B-B6D8-C7F24E9B2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4DE17C1-10AB-238B-EDC6-1C35234C0ECA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3C2F51C-B990-D5A9-C945-C2590A70D670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36C83F3-20DE-C873-B2E9-14F0EA5718B2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F7CD5A8-6BFC-CDCE-E702-AA34563132FD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FAFE1690-0D90-AC99-5E52-DA4A7A6BCB38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C679A22-9535-50EF-C49E-32FC8BE99B20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568D1F9-D3A0-7FC6-4EAD-F65931D02F62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DB2AD10-6857-6601-6271-F010C482EC0A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5959317-3410-9283-3AD0-7BF575C1AC75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8730F6E-9B39-08F0-2AE6-78F1E2E34304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9073115-3068-0646-A398-E3EA6975856F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4C1DAA3-1DE4-A98B-BADC-7416CCED2F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1790700"/>
            <a:ext cx="7454900" cy="74422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EA6E832-2732-EF90-52DE-2BBA23435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63" y="1949450"/>
            <a:ext cx="5343525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74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B7318-5BDF-50D0-7DC0-85ACEE221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8BD5354-A5BB-F0D8-6B36-F9125CAF13A4}"/>
              </a:ext>
            </a:extLst>
          </p:cNvPr>
          <p:cNvSpPr/>
          <p:nvPr/>
        </p:nvSpPr>
        <p:spPr>
          <a:xfrm>
            <a:off x="-130839" y="-4782212"/>
            <a:ext cx="19886018" cy="6145350"/>
          </a:xfrm>
          <a:custGeom>
            <a:avLst/>
            <a:gdLst/>
            <a:ahLst/>
            <a:cxnLst/>
            <a:rect l="l" t="t" r="r" b="b"/>
            <a:pathLst>
              <a:path w="19886018" h="6145350">
                <a:moveTo>
                  <a:pt x="0" y="0"/>
                </a:moveTo>
                <a:lnTo>
                  <a:pt x="19886017" y="0"/>
                </a:lnTo>
                <a:lnTo>
                  <a:pt x="19886017" y="6145350"/>
                </a:lnTo>
                <a:lnTo>
                  <a:pt x="0" y="6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0" t="-93277" b="-2725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FFC4185-4E57-AFD9-07A9-7A33DC2744AC}"/>
              </a:ext>
            </a:extLst>
          </p:cNvPr>
          <p:cNvGrpSpPr/>
          <p:nvPr/>
        </p:nvGrpSpPr>
        <p:grpSpPr>
          <a:xfrm>
            <a:off x="409082" y="230079"/>
            <a:ext cx="1844828" cy="811860"/>
            <a:chOff x="0" y="0"/>
            <a:chExt cx="3091529" cy="1360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CA3970F-7576-15B6-FEA3-59267FC55871}"/>
                </a:ext>
              </a:extLst>
            </p:cNvPr>
            <p:cNvSpPr/>
            <p:nvPr/>
          </p:nvSpPr>
          <p:spPr>
            <a:xfrm>
              <a:off x="0" y="0"/>
              <a:ext cx="3091529" cy="1360500"/>
            </a:xfrm>
            <a:custGeom>
              <a:avLst/>
              <a:gdLst/>
              <a:ahLst/>
              <a:cxnLst/>
              <a:rect l="l" t="t" r="r" b="b"/>
              <a:pathLst>
                <a:path w="3091529" h="1360500">
                  <a:moveTo>
                    <a:pt x="398673" y="0"/>
                  </a:moveTo>
                  <a:lnTo>
                    <a:pt x="2692857" y="0"/>
                  </a:lnTo>
                  <a:cubicBezTo>
                    <a:pt x="2913038" y="0"/>
                    <a:pt x="3091529" y="178492"/>
                    <a:pt x="3091529" y="398673"/>
                  </a:cubicBezTo>
                  <a:lnTo>
                    <a:pt x="3091529" y="961828"/>
                  </a:lnTo>
                  <a:cubicBezTo>
                    <a:pt x="3091529" y="1067562"/>
                    <a:pt x="3049526" y="1168966"/>
                    <a:pt x="2974761" y="1243732"/>
                  </a:cubicBezTo>
                  <a:cubicBezTo>
                    <a:pt x="2899995" y="1318498"/>
                    <a:pt x="2798591" y="1360500"/>
                    <a:pt x="2692857" y="1360500"/>
                  </a:cubicBezTo>
                  <a:lnTo>
                    <a:pt x="398673" y="1360500"/>
                  </a:lnTo>
                  <a:cubicBezTo>
                    <a:pt x="178492" y="1360500"/>
                    <a:pt x="0" y="1182009"/>
                    <a:pt x="0" y="961828"/>
                  </a:cubicBezTo>
                  <a:lnTo>
                    <a:pt x="0" y="398673"/>
                  </a:lnTo>
                  <a:cubicBezTo>
                    <a:pt x="0" y="292938"/>
                    <a:pt x="42003" y="191534"/>
                    <a:pt x="116769" y="116769"/>
                  </a:cubicBezTo>
                  <a:cubicBezTo>
                    <a:pt x="191534" y="42003"/>
                    <a:pt x="292938" y="0"/>
                    <a:pt x="398673" y="0"/>
                  </a:cubicBezTo>
                  <a:close/>
                </a:path>
              </a:pathLst>
            </a:custGeom>
            <a:solidFill>
              <a:srgbClr val="1D0324">
                <a:alpha val="56863"/>
              </a:srgbClr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D602C3F-B7CE-3865-265D-BFCEB7B5563C}"/>
                </a:ext>
              </a:extLst>
            </p:cNvPr>
            <p:cNvSpPr txBox="1"/>
            <p:nvPr/>
          </p:nvSpPr>
          <p:spPr>
            <a:xfrm>
              <a:off x="0" y="-28575"/>
              <a:ext cx="3091529" cy="1389075"/>
            </a:xfrm>
            <a:prstGeom prst="rect">
              <a:avLst/>
            </a:prstGeom>
          </p:spPr>
          <p:txBody>
            <a:bodyPr lIns="48170" tIns="48170" rIns="48170" bIns="48170" rtlCol="0" anchor="ctr"/>
            <a:lstStyle/>
            <a:p>
              <a:pPr algn="ctr">
                <a:lnSpc>
                  <a:spcPts val="1858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C594F66-7CB0-FC8E-F0C4-3511DAE12FB8}"/>
              </a:ext>
            </a:extLst>
          </p:cNvPr>
          <p:cNvSpPr/>
          <p:nvPr/>
        </p:nvSpPr>
        <p:spPr>
          <a:xfrm>
            <a:off x="153995" y="-91452"/>
            <a:ext cx="988388" cy="1681039"/>
          </a:xfrm>
          <a:custGeom>
            <a:avLst/>
            <a:gdLst/>
            <a:ahLst/>
            <a:cxnLst/>
            <a:rect l="l" t="t" r="r" b="b"/>
            <a:pathLst>
              <a:path w="988388" h="1681039">
                <a:moveTo>
                  <a:pt x="0" y="0"/>
                </a:moveTo>
                <a:lnTo>
                  <a:pt x="988388" y="0"/>
                </a:lnTo>
                <a:lnTo>
                  <a:pt x="988388" y="1681038"/>
                </a:lnTo>
                <a:lnTo>
                  <a:pt x="0" y="168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D662632-6988-156A-768E-7EC08C14FEAE}"/>
              </a:ext>
            </a:extLst>
          </p:cNvPr>
          <p:cNvSpPr txBox="1"/>
          <p:nvPr/>
        </p:nvSpPr>
        <p:spPr>
          <a:xfrm>
            <a:off x="1043393" y="570759"/>
            <a:ext cx="815898" cy="15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7"/>
              </a:lnSpc>
            </a:pPr>
            <a:r>
              <a:rPr lang="en-US" sz="89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Armonización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4590900-FFA8-9212-7683-73B6366DE8D6}"/>
              </a:ext>
            </a:extLst>
          </p:cNvPr>
          <p:cNvSpPr txBox="1"/>
          <p:nvPr/>
        </p:nvSpPr>
        <p:spPr>
          <a:xfrm>
            <a:off x="1057846" y="463696"/>
            <a:ext cx="499810" cy="14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7"/>
              </a:lnSpc>
            </a:pPr>
            <a:r>
              <a:rPr lang="en-US" sz="805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Diplomado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ADB986D-52F1-7FB4-FC35-1400379B820C}"/>
              </a:ext>
            </a:extLst>
          </p:cNvPr>
          <p:cNvSpPr/>
          <p:nvPr/>
        </p:nvSpPr>
        <p:spPr>
          <a:xfrm rot="1114548">
            <a:off x="944853" y="510096"/>
            <a:ext cx="143251" cy="307896"/>
          </a:xfrm>
          <a:custGeom>
            <a:avLst/>
            <a:gdLst/>
            <a:ahLst/>
            <a:cxnLst/>
            <a:rect l="l" t="t" r="r" b="b"/>
            <a:pathLst>
              <a:path w="143251" h="307896">
                <a:moveTo>
                  <a:pt x="0" y="0"/>
                </a:moveTo>
                <a:lnTo>
                  <a:pt x="143251" y="0"/>
                </a:lnTo>
                <a:lnTo>
                  <a:pt x="143251" y="307896"/>
                </a:lnTo>
                <a:lnTo>
                  <a:pt x="0" y="30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61" r="-1134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34ECD04-C03B-EC78-C006-FFA4E22EB2A9}"/>
              </a:ext>
            </a:extLst>
          </p:cNvPr>
          <p:cNvSpPr/>
          <p:nvPr/>
        </p:nvSpPr>
        <p:spPr>
          <a:xfrm>
            <a:off x="1436046" y="749377"/>
            <a:ext cx="423245" cy="423245"/>
          </a:xfrm>
          <a:custGeom>
            <a:avLst/>
            <a:gdLst/>
            <a:ahLst/>
            <a:cxnLst/>
            <a:rect l="l" t="t" r="r" b="b"/>
            <a:pathLst>
              <a:path w="423245" h="423245">
                <a:moveTo>
                  <a:pt x="0" y="0"/>
                </a:moveTo>
                <a:lnTo>
                  <a:pt x="423245" y="0"/>
                </a:lnTo>
                <a:lnTo>
                  <a:pt x="423245" y="423244"/>
                </a:lnTo>
                <a:lnTo>
                  <a:pt x="0" y="42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C5ECF9D-A577-A82F-427E-A8570FDECA57}"/>
              </a:ext>
            </a:extLst>
          </p:cNvPr>
          <p:cNvSpPr txBox="1"/>
          <p:nvPr/>
        </p:nvSpPr>
        <p:spPr>
          <a:xfrm>
            <a:off x="1031892" y="717125"/>
            <a:ext cx="827399" cy="1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"/>
              </a:lnSpc>
            </a:pPr>
            <a:r>
              <a:rPr lang="en-US" sz="6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Integral y Perfiloplastia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BAA3F80-C61A-2A27-0001-A9F7BDFEC9A3}"/>
              </a:ext>
            </a:extLst>
          </p:cNvPr>
          <p:cNvSpPr txBox="1"/>
          <p:nvPr/>
        </p:nvSpPr>
        <p:spPr>
          <a:xfrm>
            <a:off x="1445592" y="809859"/>
            <a:ext cx="411571" cy="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"/>
              </a:lnSpc>
            </a:pPr>
            <a:r>
              <a:rPr lang="en-US" sz="446" i="1">
                <a:solidFill>
                  <a:srgbClr val="C833E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Coordinado por: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162AAAD-C2D0-CBFD-C2B4-65FF13F96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1606351"/>
            <a:ext cx="10718802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7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8627</TotalTime>
  <Words>2219</Words>
  <Application>Microsoft Macintosh PowerPoint</Application>
  <PresentationFormat>Personalizado</PresentationFormat>
  <Paragraphs>617</Paragraphs>
  <Slides>49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9" baseType="lpstr">
      <vt:lpstr>Avenir Next LT Pro Light</vt:lpstr>
      <vt:lpstr>Calibri</vt:lpstr>
      <vt:lpstr>Open Sans</vt:lpstr>
      <vt:lpstr>Open Sans Italics</vt:lpstr>
      <vt:lpstr>Aptos</vt:lpstr>
      <vt:lpstr>Open Sans Bold</vt:lpstr>
      <vt:lpstr>Bangla MN</vt:lpstr>
      <vt:lpstr>Arial</vt:lpstr>
      <vt:lpstr>Symbol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PLANTILLAS DIPLOMADO</dc:title>
  <cp:lastModifiedBy>luis Muñoz</cp:lastModifiedBy>
  <cp:revision>5</cp:revision>
  <dcterms:created xsi:type="dcterms:W3CDTF">2006-08-16T00:00:00Z</dcterms:created>
  <dcterms:modified xsi:type="dcterms:W3CDTF">2026-03-05T02:32:40Z</dcterms:modified>
  <dc:identifier>DAHCL87_HyI</dc:identifier>
</cp:coreProperties>
</file>