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Lst>
  <p:sldSz cy="5143500" cx="9144000"/>
  <p:notesSz cx="6858000" cy="9144000"/>
  <p:embeddedFontLst>
    <p:embeddedFont>
      <p:font typeface="Raleway"/>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Raleway-bold.fntdata"/><Relationship Id="rId82" Type="http://schemas.openxmlformats.org/officeDocument/2006/relationships/font" Target="fonts/Raleway-boldItalic.fntdata"/><Relationship Id="rId81" Type="http://schemas.openxmlformats.org/officeDocument/2006/relationships/font" Target="fonts/Raleway-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Raleway-regular.fntdata"/><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de97216ade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de97216ade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de97216ade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de97216ade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de97216ade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de97216ade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de97216ad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de97216ad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de97216ade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de97216ade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de97216ade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de97216ade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de97216ade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de97216ade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de97216ade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de97216ade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de97216ade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de97216ade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de97216ade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de97216ade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de9c9e74ae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de9c9e74ae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de97216ade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de97216ade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de97216ade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de97216ade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de97216ade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de97216ade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de97216ade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de97216ade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de97216ade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de97216ade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de97216ade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de97216ade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de97216ade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de97216ade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de97216ade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de97216ade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de97216ade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de97216ade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de97216ade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de97216ade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de97216ad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de97216ad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de97216ade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de97216ade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de97216ade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de97216ade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de97216ade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de97216ade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de97216ade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de97216ade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de97216ade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de97216ade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de97216ade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de97216ade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de97216ade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de97216ade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de97216ade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de97216ade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de97216ade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de97216ade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de97216ade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de97216ade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de97216ad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de97216ad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de97216ade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de97216ade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de97216ade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de97216ade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de97216ade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de97216ade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de97216ade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de97216ade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de97216ade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de97216ade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de97216ade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de97216ade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de97216ade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de97216ade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de97216ade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de97216ade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de97216ade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de97216ade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de97216ade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de97216ade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de97216ad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de97216ad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de97216ade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de97216ade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de97216ade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de97216ade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de97216ade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de97216ade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de97216ade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de97216ade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de97216ade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de97216ade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de97216ade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de97216ade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de97216ade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de97216ade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de97216ade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de97216ade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de97216ade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de97216ade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de97216ade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3de97216ade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de97216ad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de97216ad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de97216ade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de97216ade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de97216ade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de97216ade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de97216ade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de97216ade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de97216ade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de97216ade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de9c9e74a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de9c9e74a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de9c9e74a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de9c9e74a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de9c9e74a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3de9c9e74a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de9c9e74a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de9c9e74a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de9c9e74a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de9c9e74a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de9c9e74a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de9c9e74a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de97216ade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de97216ad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de9c9e74ae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3de9c9e74a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de9c9e74ae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3de9c9e74ae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de9c9e74ae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3de9c9e74ae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de9c9e74ae_0_1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3de9c9e74ae_0_1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de97216ade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de97216ad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de97216ad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de97216ad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485875" y="264475"/>
            <a:ext cx="8183700" cy="14736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2" name="Google Shape;12;p2"/>
          <p:cNvSpPr txBox="1"/>
          <p:nvPr>
            <p:ph idx="1" type="subTitle"/>
          </p:nvPr>
        </p:nvSpPr>
        <p:spPr>
          <a:xfrm>
            <a:off x="485875" y="1738075"/>
            <a:ext cx="8183700" cy="861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ph hasCustomPrompt="1" type="title"/>
          </p:nvPr>
        </p:nvSpPr>
        <p:spPr>
          <a:xfrm>
            <a:off x="311700" y="743001"/>
            <a:ext cx="8520600" cy="200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p:nvPr>
            <p:ph idx="1" type="body"/>
          </p:nvPr>
        </p:nvSpPr>
        <p:spPr>
          <a:xfrm>
            <a:off x="311700" y="2845182"/>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485875" y="1714500"/>
            <a:ext cx="8183700" cy="785700"/>
          </a:xfrm>
          <a:prstGeom prst="rect">
            <a:avLst/>
          </a:prstGeom>
        </p:spPr>
        <p:txBody>
          <a:bodyPr anchorCtr="0" anchor="b"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 name="Google Shape;17;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 name="Google Shape;29;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6" name="Google Shape;36;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 name="Google Shape;39;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0" name="Google Shape;40;p9"/>
          <p:cNvSpPr txBox="1"/>
          <p:nvPr>
            <p:ph type="title"/>
          </p:nvPr>
        </p:nvSpPr>
        <p:spPr>
          <a:xfrm>
            <a:off x="265500" y="1181700"/>
            <a:ext cx="4045200" cy="15336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1" name="Google Shape;41;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3" name="Google Shape;43;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6" name="Google Shape;46;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hyperlink" Target="http://www.youtube.com/watch?v=KoCeZBXx3x4" TargetMode="External"/><Relationship Id="rId4" Type="http://schemas.openxmlformats.org/officeDocument/2006/relationships/image" Target="../media/image62.jpg"/><Relationship Id="rId5" Type="http://schemas.openxmlformats.org/officeDocument/2006/relationships/image" Target="../media/image7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72.png"/><Relationship Id="rId4" Type="http://schemas.openxmlformats.org/officeDocument/2006/relationships/hyperlink" Target="http://drive.google.com/file/d/1L-pT9jE-iUakMugU72hRmftSrBDPpyYS/view" TargetMode="External"/><Relationship Id="rId5" Type="http://schemas.openxmlformats.org/officeDocument/2006/relationships/image" Target="../media/image6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72.png"/><Relationship Id="rId4" Type="http://schemas.openxmlformats.org/officeDocument/2006/relationships/hyperlink" Target="http://drive.google.com/file/d/1iIZXqGEtWasoscy_VvBzoLhVgXLyP8KF/view" TargetMode="External"/><Relationship Id="rId5" Type="http://schemas.openxmlformats.org/officeDocument/2006/relationships/image" Target="../media/image6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7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7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7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7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7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7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485875" y="264475"/>
            <a:ext cx="8183700" cy="147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59" name="Google Shape;59;p13"/>
          <p:cNvSpPr txBox="1"/>
          <p:nvPr>
            <p:ph idx="1" type="subTitle"/>
          </p:nvPr>
        </p:nvSpPr>
        <p:spPr>
          <a:xfrm>
            <a:off x="485875" y="1738075"/>
            <a:ext cx="8183700" cy="86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60" name="Google Shape;60;p13"/>
          <p:cNvPicPr preferRelativeResize="0"/>
          <p:nvPr/>
        </p:nvPicPr>
        <p:blipFill>
          <a:blip r:embed="rId3">
            <a:alphaModFix/>
          </a:blip>
          <a:stretch>
            <a:fillRect/>
          </a:stretch>
        </p:blipFill>
        <p:spPr>
          <a:xfrm>
            <a:off x="304800" y="30480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2"/>
          <p:cNvPicPr preferRelativeResize="0"/>
          <p:nvPr/>
        </p:nvPicPr>
        <p:blipFill>
          <a:blip r:embed="rId3">
            <a:alphaModFix/>
          </a:blip>
          <a:stretch>
            <a:fillRect/>
          </a:stretch>
        </p:blipFill>
        <p:spPr>
          <a:xfrm>
            <a:off x="0" y="5"/>
            <a:ext cx="9144000" cy="1920240"/>
          </a:xfrm>
          <a:prstGeom prst="rect">
            <a:avLst/>
          </a:prstGeom>
          <a:noFill/>
          <a:ln>
            <a:noFill/>
          </a:ln>
        </p:spPr>
      </p:pic>
      <p:sp>
        <p:nvSpPr>
          <p:cNvPr id="121" name="Google Shape;121;p22"/>
          <p:cNvSpPr txBox="1"/>
          <p:nvPr>
            <p:ph type="title"/>
          </p:nvPr>
        </p:nvSpPr>
        <p:spPr>
          <a:xfrm>
            <a:off x="3390250" y="476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GRADOS DE FLACIDEZ FACIAL</a:t>
            </a:r>
            <a:endParaRPr>
              <a:solidFill>
                <a:schemeClr val="lt1"/>
              </a:solidFill>
            </a:endParaRPr>
          </a:p>
        </p:txBody>
      </p:sp>
      <p:sp>
        <p:nvSpPr>
          <p:cNvPr id="122" name="Google Shape;122;p22"/>
          <p:cNvSpPr txBox="1"/>
          <p:nvPr>
            <p:ph idx="1" type="body"/>
          </p:nvPr>
        </p:nvSpPr>
        <p:spPr>
          <a:xfrm>
            <a:off x="103925" y="2104825"/>
            <a:ext cx="8520600" cy="3416400"/>
          </a:xfrm>
          <a:prstGeom prst="rect">
            <a:avLst/>
          </a:prstGeom>
        </p:spPr>
        <p:txBody>
          <a:bodyPr anchorCtr="0" anchor="t" bIns="91425" lIns="91425" spcFirstLastPara="1" rIns="91425" wrap="square" tIns="91425">
            <a:normAutofit/>
          </a:bodyPr>
          <a:lstStyle/>
          <a:p>
            <a:pPr indent="0" lvl="0" marL="0" rtl="0" algn="l">
              <a:spcBef>
                <a:spcPts val="1800"/>
              </a:spcBef>
              <a:spcAft>
                <a:spcPts val="0"/>
              </a:spcAft>
              <a:buClr>
                <a:schemeClr val="dk1"/>
              </a:buClr>
              <a:buSzPts val="1100"/>
              <a:buFont typeface="Arial"/>
              <a:buNone/>
            </a:pPr>
            <a:r>
              <a:rPr b="1" lang="en" sz="1700">
                <a:solidFill>
                  <a:schemeClr val="dk1"/>
                </a:solidFill>
              </a:rPr>
              <a:t>GRADO I – LEVE</a:t>
            </a:r>
            <a:endParaRPr b="1" sz="1700">
              <a:solidFill>
                <a:schemeClr val="dk1"/>
              </a:solidFill>
            </a:endParaRPr>
          </a:p>
          <a:p>
            <a:pPr indent="-298450" lvl="0" marL="457200" rtl="0" algn="l">
              <a:spcBef>
                <a:spcPts val="1200"/>
              </a:spcBef>
              <a:spcAft>
                <a:spcPts val="0"/>
              </a:spcAft>
              <a:buClr>
                <a:schemeClr val="dk1"/>
              </a:buClr>
              <a:buSzPts val="1100"/>
              <a:buChar char="●"/>
            </a:pPr>
            <a:r>
              <a:rPr lang="en" sz="1100">
                <a:solidFill>
                  <a:schemeClr val="dk1"/>
                </a:solidFill>
              </a:rPr>
              <a:t>Discreta pérdida de firmeza</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Surcos poco marcados</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Sin jowls evidentes</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Buena calidad de piel</a:t>
            </a:r>
            <a:endParaRPr sz="1100">
              <a:solidFill>
                <a:schemeClr val="dk1"/>
              </a:solidFill>
            </a:endParaRPr>
          </a:p>
          <a:p>
            <a:pPr indent="0" lvl="0" marL="0" rtl="0" algn="l">
              <a:spcBef>
                <a:spcPts val="1200"/>
              </a:spcBef>
              <a:spcAft>
                <a:spcPts val="1200"/>
              </a:spcAft>
              <a:buNone/>
            </a:pPr>
            <a:r>
              <a:t/>
            </a:r>
            <a:endParaRPr/>
          </a:p>
        </p:txBody>
      </p:sp>
      <p:pic>
        <p:nvPicPr>
          <p:cNvPr id="123" name="Google Shape;123;p22"/>
          <p:cNvPicPr preferRelativeResize="0"/>
          <p:nvPr/>
        </p:nvPicPr>
        <p:blipFill>
          <a:blip r:embed="rId4">
            <a:alphaModFix/>
          </a:blip>
          <a:stretch>
            <a:fillRect/>
          </a:stretch>
        </p:blipFill>
        <p:spPr>
          <a:xfrm>
            <a:off x="2781975" y="1397625"/>
            <a:ext cx="5719877" cy="3217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3"/>
          <p:cNvPicPr preferRelativeResize="0"/>
          <p:nvPr/>
        </p:nvPicPr>
        <p:blipFill>
          <a:blip r:embed="rId3">
            <a:alphaModFix/>
          </a:blip>
          <a:stretch>
            <a:fillRect/>
          </a:stretch>
        </p:blipFill>
        <p:spPr>
          <a:xfrm>
            <a:off x="0" y="5"/>
            <a:ext cx="9144000" cy="1920240"/>
          </a:xfrm>
          <a:prstGeom prst="rect">
            <a:avLst/>
          </a:prstGeom>
          <a:noFill/>
          <a:ln>
            <a:noFill/>
          </a:ln>
        </p:spPr>
      </p:pic>
      <p:sp>
        <p:nvSpPr>
          <p:cNvPr id="129" name="Google Shape;129;p23"/>
          <p:cNvSpPr txBox="1"/>
          <p:nvPr>
            <p:ph type="title"/>
          </p:nvPr>
        </p:nvSpPr>
        <p:spPr>
          <a:xfrm>
            <a:off x="3245450" y="522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6667"/>
              <a:buFont typeface="Arial"/>
              <a:buNone/>
            </a:pPr>
            <a:r>
              <a:rPr lang="en">
                <a:solidFill>
                  <a:schemeClr val="lt1"/>
                </a:solidFill>
              </a:rPr>
              <a:t>GRADOS DE FLACIDEZ FACIAL</a:t>
            </a:r>
            <a:endParaRPr>
              <a:solidFill>
                <a:schemeClr val="lt1"/>
              </a:solidFill>
            </a:endParaRPr>
          </a:p>
        </p:txBody>
      </p:sp>
      <p:sp>
        <p:nvSpPr>
          <p:cNvPr id="130" name="Google Shape;130;p23"/>
          <p:cNvSpPr txBox="1"/>
          <p:nvPr>
            <p:ph idx="1" type="body"/>
          </p:nvPr>
        </p:nvSpPr>
        <p:spPr>
          <a:xfrm>
            <a:off x="311700" y="1775750"/>
            <a:ext cx="8520600" cy="3416400"/>
          </a:xfrm>
          <a:prstGeom prst="rect">
            <a:avLst/>
          </a:prstGeom>
        </p:spPr>
        <p:txBody>
          <a:bodyPr anchorCtr="0" anchor="t" bIns="91425" lIns="91425" spcFirstLastPara="1" rIns="91425" wrap="square" tIns="91425">
            <a:normAutofit/>
          </a:bodyPr>
          <a:lstStyle/>
          <a:p>
            <a:pPr indent="0" lvl="0" marL="0" rtl="0" algn="l">
              <a:spcBef>
                <a:spcPts val="1800"/>
              </a:spcBef>
              <a:spcAft>
                <a:spcPts val="0"/>
              </a:spcAft>
              <a:buClr>
                <a:schemeClr val="dk1"/>
              </a:buClr>
              <a:buSzPts val="1100"/>
              <a:buFont typeface="Arial"/>
              <a:buNone/>
            </a:pPr>
            <a:r>
              <a:rPr b="1" lang="en" sz="1700">
                <a:solidFill>
                  <a:schemeClr val="dk1"/>
                </a:solidFill>
              </a:rPr>
              <a:t>GRADO II – MODERADA</a:t>
            </a:r>
            <a:endParaRPr b="1" sz="1700">
              <a:solidFill>
                <a:schemeClr val="dk1"/>
              </a:solidFill>
            </a:endParaRPr>
          </a:p>
          <a:p>
            <a:pPr indent="-298450" lvl="0" marL="457200" rtl="0" algn="l">
              <a:spcBef>
                <a:spcPts val="1200"/>
              </a:spcBef>
              <a:spcAft>
                <a:spcPts val="0"/>
              </a:spcAft>
              <a:buClr>
                <a:schemeClr val="dk1"/>
              </a:buClr>
              <a:buSzPts val="1100"/>
              <a:buChar char="●"/>
            </a:pPr>
            <a:r>
              <a:rPr lang="en" sz="1100">
                <a:solidFill>
                  <a:schemeClr val="dk1"/>
                </a:solidFill>
              </a:rPr>
              <a:t>Ptosis visible en tercio medio</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Surco nasogeniano marcado</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Inicio de jowls</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Ligera pérdida de contorno mandibular</a:t>
            </a:r>
            <a:endParaRPr sz="1100">
              <a:solidFill>
                <a:schemeClr val="dk1"/>
              </a:solidFill>
            </a:endParaRPr>
          </a:p>
          <a:p>
            <a:pPr indent="0" lvl="0" marL="0" rtl="0" algn="l">
              <a:spcBef>
                <a:spcPts val="1200"/>
              </a:spcBef>
              <a:spcAft>
                <a:spcPts val="1200"/>
              </a:spcAft>
              <a:buNone/>
            </a:pPr>
            <a:r>
              <a:t/>
            </a:r>
            <a:endParaRPr/>
          </a:p>
        </p:txBody>
      </p:sp>
      <p:pic>
        <p:nvPicPr>
          <p:cNvPr id="131" name="Google Shape;131;p23"/>
          <p:cNvPicPr preferRelativeResize="0"/>
          <p:nvPr/>
        </p:nvPicPr>
        <p:blipFill>
          <a:blip r:embed="rId4">
            <a:alphaModFix/>
          </a:blip>
          <a:stretch>
            <a:fillRect/>
          </a:stretch>
        </p:blipFill>
        <p:spPr>
          <a:xfrm>
            <a:off x="4572000" y="2077450"/>
            <a:ext cx="4030550" cy="2687050"/>
          </a:xfrm>
          <a:prstGeom prst="rect">
            <a:avLst/>
          </a:prstGeom>
          <a:noFill/>
          <a:ln>
            <a:noFill/>
          </a:ln>
        </p:spPr>
      </p:pic>
      <p:pic>
        <p:nvPicPr>
          <p:cNvPr id="132" name="Google Shape;132;p23"/>
          <p:cNvPicPr preferRelativeResize="0"/>
          <p:nvPr/>
        </p:nvPicPr>
        <p:blipFill>
          <a:blip r:embed="rId5">
            <a:alphaModFix/>
          </a:blip>
          <a:stretch>
            <a:fillRect/>
          </a:stretch>
        </p:blipFill>
        <p:spPr>
          <a:xfrm>
            <a:off x="1068175" y="3208950"/>
            <a:ext cx="2741848" cy="18278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4"/>
          <p:cNvPicPr preferRelativeResize="0"/>
          <p:nvPr/>
        </p:nvPicPr>
        <p:blipFill>
          <a:blip r:embed="rId3">
            <a:alphaModFix/>
          </a:blip>
          <a:stretch>
            <a:fillRect/>
          </a:stretch>
        </p:blipFill>
        <p:spPr>
          <a:xfrm>
            <a:off x="0" y="5"/>
            <a:ext cx="9144000" cy="1920240"/>
          </a:xfrm>
          <a:prstGeom prst="rect">
            <a:avLst/>
          </a:prstGeom>
          <a:noFill/>
          <a:ln>
            <a:noFill/>
          </a:ln>
        </p:spPr>
      </p:pic>
      <p:sp>
        <p:nvSpPr>
          <p:cNvPr id="138" name="Google Shape;138;p24"/>
          <p:cNvSpPr txBox="1"/>
          <p:nvPr>
            <p:ph type="title"/>
          </p:nvPr>
        </p:nvSpPr>
        <p:spPr>
          <a:xfrm>
            <a:off x="3157325" y="552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6667"/>
              <a:buFont typeface="Arial"/>
              <a:buNone/>
            </a:pPr>
            <a:r>
              <a:rPr lang="en">
                <a:solidFill>
                  <a:schemeClr val="lt1"/>
                </a:solidFill>
              </a:rPr>
              <a:t>GRADOS DE FLACIDEZ FACIAL</a:t>
            </a:r>
            <a:endParaRPr>
              <a:solidFill>
                <a:schemeClr val="lt1"/>
              </a:solidFill>
            </a:endParaRPr>
          </a:p>
        </p:txBody>
      </p:sp>
      <p:sp>
        <p:nvSpPr>
          <p:cNvPr id="139" name="Google Shape;139;p24"/>
          <p:cNvSpPr txBox="1"/>
          <p:nvPr>
            <p:ph idx="1" type="body"/>
          </p:nvPr>
        </p:nvSpPr>
        <p:spPr>
          <a:xfrm>
            <a:off x="66150" y="1800900"/>
            <a:ext cx="8520600" cy="3416400"/>
          </a:xfrm>
          <a:prstGeom prst="rect">
            <a:avLst/>
          </a:prstGeom>
        </p:spPr>
        <p:txBody>
          <a:bodyPr anchorCtr="0" anchor="t" bIns="91425" lIns="91425" spcFirstLastPara="1" rIns="91425" wrap="square" tIns="91425">
            <a:normAutofit/>
          </a:bodyPr>
          <a:lstStyle/>
          <a:p>
            <a:pPr indent="0" lvl="0" marL="0" rtl="0" algn="l">
              <a:spcBef>
                <a:spcPts val="1800"/>
              </a:spcBef>
              <a:spcAft>
                <a:spcPts val="0"/>
              </a:spcAft>
              <a:buClr>
                <a:schemeClr val="dk1"/>
              </a:buClr>
              <a:buSzPts val="1100"/>
              <a:buFont typeface="Arial"/>
              <a:buNone/>
            </a:pPr>
            <a:r>
              <a:rPr b="1" lang="en" sz="1700">
                <a:solidFill>
                  <a:schemeClr val="dk1"/>
                </a:solidFill>
              </a:rPr>
              <a:t>GRADO III – SEVERA</a:t>
            </a:r>
            <a:endParaRPr b="1" sz="1700">
              <a:solidFill>
                <a:schemeClr val="dk1"/>
              </a:solidFill>
            </a:endParaRPr>
          </a:p>
          <a:p>
            <a:pPr indent="-298450" lvl="0" marL="457200" rtl="0" algn="l">
              <a:spcBef>
                <a:spcPts val="1200"/>
              </a:spcBef>
              <a:spcAft>
                <a:spcPts val="0"/>
              </a:spcAft>
              <a:buClr>
                <a:schemeClr val="dk1"/>
              </a:buClr>
              <a:buSzPts val="1100"/>
              <a:buChar char="●"/>
            </a:pPr>
            <a:r>
              <a:rPr lang="en" sz="1100">
                <a:solidFill>
                  <a:schemeClr val="dk1"/>
                </a:solidFill>
              </a:rPr>
              <a:t>Flacidez marcada</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Jowls prominentes</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Pérdida importante de contorno</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Cuello comprometido</a:t>
            </a:r>
            <a:endParaRPr sz="1100">
              <a:solidFill>
                <a:schemeClr val="dk1"/>
              </a:solidFill>
            </a:endParaRPr>
          </a:p>
          <a:p>
            <a:pPr indent="0" lvl="0" marL="0" rtl="0" algn="l">
              <a:spcBef>
                <a:spcPts val="1200"/>
              </a:spcBef>
              <a:spcAft>
                <a:spcPts val="1200"/>
              </a:spcAft>
              <a:buNone/>
            </a:pPr>
            <a:r>
              <a:t/>
            </a:r>
            <a:endParaRPr/>
          </a:p>
        </p:txBody>
      </p:sp>
      <p:pic>
        <p:nvPicPr>
          <p:cNvPr id="140" name="Google Shape;140;p24"/>
          <p:cNvPicPr preferRelativeResize="0"/>
          <p:nvPr/>
        </p:nvPicPr>
        <p:blipFill>
          <a:blip r:embed="rId4">
            <a:alphaModFix/>
          </a:blip>
          <a:stretch>
            <a:fillRect/>
          </a:stretch>
        </p:blipFill>
        <p:spPr>
          <a:xfrm>
            <a:off x="6329374" y="1630925"/>
            <a:ext cx="2056025" cy="2738226"/>
          </a:xfrm>
          <a:prstGeom prst="rect">
            <a:avLst/>
          </a:prstGeom>
          <a:noFill/>
          <a:ln>
            <a:noFill/>
          </a:ln>
        </p:spPr>
      </p:pic>
      <p:pic>
        <p:nvPicPr>
          <p:cNvPr id="141" name="Google Shape;141;p24"/>
          <p:cNvPicPr preferRelativeResize="0"/>
          <p:nvPr/>
        </p:nvPicPr>
        <p:blipFill>
          <a:blip r:embed="rId5">
            <a:alphaModFix/>
          </a:blip>
          <a:stretch>
            <a:fillRect/>
          </a:stretch>
        </p:blipFill>
        <p:spPr>
          <a:xfrm>
            <a:off x="2593825" y="2968375"/>
            <a:ext cx="3465250" cy="2310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7" name="Google Shape;147;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8" name="Google Shape;148;p2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4" name="Google Shape;154;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5" name="Google Shape;155;p26"/>
          <p:cNvPicPr preferRelativeResize="0"/>
          <p:nvPr/>
        </p:nvPicPr>
        <p:blipFill>
          <a:blip r:embed="rId3">
            <a:alphaModFix/>
          </a:blip>
          <a:stretch>
            <a:fillRect/>
          </a:stretch>
        </p:blipFill>
        <p:spPr>
          <a:xfrm>
            <a:off x="304800" y="30480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1" name="Google Shape;161;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2" name="Google Shape;162;p27"/>
          <p:cNvPicPr preferRelativeResize="0"/>
          <p:nvPr/>
        </p:nvPicPr>
        <p:blipFill>
          <a:blip r:embed="rId3">
            <a:alphaModFix/>
          </a:blip>
          <a:stretch>
            <a:fillRect/>
          </a:stretch>
        </p:blipFill>
        <p:spPr>
          <a:xfrm>
            <a:off x="152400" y="15240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8"/>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8" name="Google Shape;168;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9" name="Google Shape;169;p2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9"/>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5" name="Google Shape;175;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6" name="Google Shape;176;p2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0"/>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2" name="Google Shape;182;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3" name="Google Shape;183;p3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1"/>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9" name="Google Shape;189;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0" name="Google Shape;190;p3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ctrTitle"/>
          </p:nvPr>
        </p:nvSpPr>
        <p:spPr>
          <a:xfrm>
            <a:off x="521825" y="1177425"/>
            <a:ext cx="8183700" cy="1473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Clr>
                <a:schemeClr val="dk1"/>
              </a:buClr>
              <a:buSzPct val="26190"/>
              <a:buFont typeface="Arial"/>
              <a:buNone/>
            </a:pPr>
            <a:r>
              <a:rPr lang="en"/>
              <a:t>El arte no reproduce lo visible, lo hace visible.”</a:t>
            </a:r>
            <a:endParaRPr/>
          </a:p>
          <a:p>
            <a:pPr indent="0" lvl="0" marL="0" rtl="0" algn="l">
              <a:spcBef>
                <a:spcPts val="0"/>
              </a:spcBef>
              <a:spcAft>
                <a:spcPts val="0"/>
              </a:spcAft>
              <a:buNone/>
            </a:pPr>
            <a:r>
              <a:t/>
            </a:r>
            <a:endParaRPr/>
          </a:p>
        </p:txBody>
      </p:sp>
      <p:sp>
        <p:nvSpPr>
          <p:cNvPr id="66" name="Google Shape;66;p14"/>
          <p:cNvSpPr txBox="1"/>
          <p:nvPr/>
        </p:nvSpPr>
        <p:spPr>
          <a:xfrm>
            <a:off x="3838750" y="2571750"/>
            <a:ext cx="4972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200">
                <a:solidFill>
                  <a:schemeClr val="lt1"/>
                </a:solidFill>
                <a:latin typeface="Raleway"/>
                <a:ea typeface="Raleway"/>
                <a:cs typeface="Raleway"/>
                <a:sym typeface="Raleway"/>
              </a:rPr>
              <a:t>— Paul Klee</a:t>
            </a:r>
            <a:endParaRPr b="1" sz="4200">
              <a:solidFill>
                <a:schemeClr val="lt1"/>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2"/>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6" name="Google Shape;196;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7" name="Google Shape;197;p3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3"/>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3" name="Google Shape;203;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4" name="Google Shape;204;p3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4"/>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0" name="Google Shape;210;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1" name="Google Shape;211;p3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7" name="Google Shape;217;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8" name="Google Shape;218;p3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4" name="Google Shape;224;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5" name="Google Shape;225;p3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1" name="Google Shape;231;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2" name="Google Shape;232;p3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8"/>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8" name="Google Shape;238;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9" name="Google Shape;239;p3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9"/>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5" name="Google Shape;245;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6" name="Google Shape;246;p3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0"/>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2" name="Google Shape;252;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3" name="Google Shape;253;p4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1"/>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9" name="Google Shape;259;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0" name="Google Shape;260;p4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2" name="Google Shape;72;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3" name="Google Shape;73;p1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2"/>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6" name="Google Shape;266;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7" name="Google Shape;267;p4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3"/>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3" name="Google Shape;273;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4" name="Google Shape;274;p4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4"/>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0" name="Google Shape;280;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1" name="Google Shape;281;p4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7" name="Google Shape;287;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8" name="Google Shape;288;p4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94" name="Google Shape;294;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5" name="Google Shape;295;p4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1" name="Google Shape;301;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2" name="Google Shape;302;p4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8"/>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8" name="Google Shape;308;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9" name="Google Shape;309;p4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9"/>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5" name="Google Shape;315;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6" name="Google Shape;316;p4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0"/>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22" name="Google Shape;322;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3" name="Google Shape;323;p5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1"/>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29" name="Google Shape;329;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0" name="Google Shape;330;p5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9" name="Google Shape;79;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0" name="Google Shape;80;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2"/>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36" name="Google Shape;336;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7" name="Google Shape;337;p5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3"/>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43" name="Google Shape;343;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4" name="Google Shape;344;p5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4"/>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50" name="Google Shape;350;p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51" name="Google Shape;351;p5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57" name="Google Shape;357;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58" name="Google Shape;358;p5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64" name="Google Shape;364;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65" name="Google Shape;365;p5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71" name="Google Shape;371;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72" name="Google Shape;372;p5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8"/>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78" name="Google Shape;378;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79" name="Google Shape;379;p5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9"/>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85" name="Google Shape;385;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86" name="Google Shape;386;p5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0"/>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92" name="Google Shape;392;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93" name="Google Shape;393;p6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61"/>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99" name="Google Shape;399;p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00" name="Google Shape;400;p6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6" name="Google Shape;86;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7" name="Google Shape;87;p1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2"/>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06" name="Google Shape;406;p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07" name="Google Shape;407;p6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3"/>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13" name="Google Shape;413;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14" name="Google Shape;414;p6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4"/>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20" name="Google Shape;420;p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21" name="Google Shape;421;p6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27" name="Google Shape;427;p6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28" name="Google Shape;428;p6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34" name="Google Shape;434;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35" name="Google Shape;435;p6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41" name="Google Shape;441;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42" name="Google Shape;442;p6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8"/>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48" name="Google Shape;448;p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49" name="Google Shape;449;p6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9"/>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55" name="Google Shape;455;p6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56" name="Google Shape;456;p6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70"/>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62" name="Google Shape;462;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63" name="Google Shape;463;p7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71"/>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69" name="Google Shape;469;p7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70" name="Google Shape;470;p7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3" name="Google Shape;93;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4" name="Google Shape;94;p1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72"/>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76" name="Google Shape;476;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77" name="Google Shape;477;p7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73"/>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83" name="Google Shape;483;p7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84" name="Google Shape;484;p7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74"/>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90" name="Google Shape;490;p7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91" name="Google Shape;491;p7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7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97" name="Google Shape;497;p7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Any procedures shown should only be done by a medical professional who has proper certification training. This video is for entertainment and education purposes only - do not try this without certification training. &#10;&#10;If you are a patient, click this link to go to our doctor locator and find an AAFE member near you: https://www.facialesthetics.org/patient-info/doctor-locator/&#10;&#10;https://www.facialesthetics.org​​​​​​​&#10;&#10;Facebook - https://www.facebook.com/facialesthetics&#10;Instagram - https://www.instagram.com/facialesthetics/&#10;Linkedin - https://www.linkedin.com/company/american-academy-of-facial-esthetics&#10;Twitter - https://twitter.com/@Facialesthetics&#10;&#10;The American Academy of Facial Esthetics (AAFE) is the premier live patient training organization for Botox, dermal fillers, and facial pain therapeutics in the oral and maxillofacial areas. The AAFE provides the most comprehensive training to achieve the best esthetic and therapeutic outcomes. Our outstanding post-course support will insure successful procedure integration into your practice!&#10;&#10;Sign up for the #1 AAFE Live Patient Botox, Dermal Filler and PDO Threadlift training courses at www.facialesthetics.org, 800 952-0521 or email info@facialesthetics.org today! &#10;&#10;Royalty free music from Bensound.com" id="498" name="Google Shape;498;p75" title="Non-Surgical Face and Neck Lift with PDO Lifting Threads | AAFE">
            <a:hlinkClick r:id="rId3"/>
          </p:cNvPr>
          <p:cNvPicPr preferRelativeResize="0"/>
          <p:nvPr/>
        </p:nvPicPr>
        <p:blipFill>
          <a:blip r:embed="rId4">
            <a:alphaModFix/>
          </a:blip>
          <a:stretch>
            <a:fillRect/>
          </a:stretch>
        </p:blipFill>
        <p:spPr>
          <a:xfrm>
            <a:off x="3077725" y="2124800"/>
            <a:ext cx="3048000" cy="1714500"/>
          </a:xfrm>
          <a:prstGeom prst="rect">
            <a:avLst/>
          </a:prstGeom>
          <a:noFill/>
          <a:ln>
            <a:noFill/>
          </a:ln>
        </p:spPr>
      </p:pic>
      <p:pic>
        <p:nvPicPr>
          <p:cNvPr id="499" name="Google Shape;499;p75"/>
          <p:cNvPicPr preferRelativeResize="0"/>
          <p:nvPr/>
        </p:nvPicPr>
        <p:blipFill>
          <a:blip r:embed="rId5">
            <a:alphaModFix/>
          </a:blip>
          <a:stretch>
            <a:fillRect/>
          </a:stretch>
        </p:blipFill>
        <p:spPr>
          <a:xfrm>
            <a:off x="0" y="-5"/>
            <a:ext cx="9144000" cy="18516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000"/>
                                        <p:tgtEl>
                                          <p:spTgt spid="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76"/>
          <p:cNvPicPr preferRelativeResize="0"/>
          <p:nvPr/>
        </p:nvPicPr>
        <p:blipFill>
          <a:blip r:embed="rId3">
            <a:alphaModFix/>
          </a:blip>
          <a:stretch>
            <a:fillRect/>
          </a:stretch>
        </p:blipFill>
        <p:spPr>
          <a:xfrm>
            <a:off x="0" y="-5"/>
            <a:ext cx="9144000" cy="1851660"/>
          </a:xfrm>
          <a:prstGeom prst="rect">
            <a:avLst/>
          </a:prstGeom>
          <a:noFill/>
          <a:ln>
            <a:noFill/>
          </a:ln>
        </p:spPr>
      </p:pic>
      <p:sp>
        <p:nvSpPr>
          <p:cNvPr id="505" name="Google Shape;505;p7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06" name="Google Shape;506;p7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07" name="Google Shape;507;p76" title="VIDEO-2026-04-14-15-24-03.mp4">
            <a:hlinkClick r:id="rId4"/>
          </p:cNvPr>
          <p:cNvPicPr preferRelativeResize="0"/>
          <p:nvPr/>
        </p:nvPicPr>
        <p:blipFill>
          <a:blip r:embed="rId5">
            <a:alphaModFix/>
          </a:blip>
          <a:stretch>
            <a:fillRect/>
          </a:stretch>
        </p:blipFill>
        <p:spPr>
          <a:xfrm>
            <a:off x="3137755" y="0"/>
            <a:ext cx="2868491"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1000"/>
                                        <p:tgtEl>
                                          <p:spTgt spid="5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77"/>
          <p:cNvPicPr preferRelativeResize="0"/>
          <p:nvPr/>
        </p:nvPicPr>
        <p:blipFill>
          <a:blip r:embed="rId3">
            <a:alphaModFix/>
          </a:blip>
          <a:stretch>
            <a:fillRect/>
          </a:stretch>
        </p:blipFill>
        <p:spPr>
          <a:xfrm>
            <a:off x="0" y="-5"/>
            <a:ext cx="9144000" cy="1851660"/>
          </a:xfrm>
          <a:prstGeom prst="rect">
            <a:avLst/>
          </a:prstGeom>
          <a:noFill/>
          <a:ln>
            <a:noFill/>
          </a:ln>
        </p:spPr>
      </p:pic>
      <p:sp>
        <p:nvSpPr>
          <p:cNvPr id="513" name="Google Shape;513;p7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14" name="Google Shape;514;p7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15" name="Google Shape;515;p77" title="VIDEO-2026-04-14-15-24-12.mp4">
            <a:hlinkClick r:id="rId4"/>
          </p:cNvPr>
          <p:cNvPicPr preferRelativeResize="0"/>
          <p:nvPr/>
        </p:nvPicPr>
        <p:blipFill>
          <a:blip r:embed="rId5">
            <a:alphaModFix/>
          </a:blip>
          <a:stretch>
            <a:fillRect/>
          </a:stretch>
        </p:blipFill>
        <p:spPr>
          <a:xfrm>
            <a:off x="3137755" y="0"/>
            <a:ext cx="2868491"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78"/>
          <p:cNvPicPr preferRelativeResize="0"/>
          <p:nvPr/>
        </p:nvPicPr>
        <p:blipFill>
          <a:blip r:embed="rId3">
            <a:alphaModFix/>
          </a:blip>
          <a:stretch>
            <a:fillRect/>
          </a:stretch>
        </p:blipFill>
        <p:spPr>
          <a:xfrm>
            <a:off x="0" y="-5"/>
            <a:ext cx="9144000" cy="1851660"/>
          </a:xfrm>
          <a:prstGeom prst="rect">
            <a:avLst/>
          </a:prstGeom>
          <a:noFill/>
          <a:ln>
            <a:noFill/>
          </a:ln>
        </p:spPr>
      </p:pic>
      <p:sp>
        <p:nvSpPr>
          <p:cNvPr id="521" name="Google Shape;521;p78"/>
          <p:cNvSpPr txBox="1"/>
          <p:nvPr>
            <p:ph type="title"/>
          </p:nvPr>
        </p:nvSpPr>
        <p:spPr>
          <a:xfrm>
            <a:off x="2951825" y="639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¿19G, 21G o 23G? </a:t>
            </a:r>
            <a:endParaRPr>
              <a:solidFill>
                <a:schemeClr val="lt1"/>
              </a:solidFill>
            </a:endParaRPr>
          </a:p>
        </p:txBody>
      </p:sp>
      <p:sp>
        <p:nvSpPr>
          <p:cNvPr id="522" name="Google Shape;522;p78"/>
          <p:cNvSpPr txBox="1"/>
          <p:nvPr>
            <p:ph idx="1" type="body"/>
          </p:nvPr>
        </p:nvSpPr>
        <p:spPr>
          <a:xfrm>
            <a:off x="311700" y="1825850"/>
            <a:ext cx="8520600" cy="2742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No existe un número ideal… existe un número adecuado para el tejido</a:t>
            </a:r>
            <a:endParaRPr/>
          </a:p>
          <a:p>
            <a:pPr indent="-298450" lvl="0" marL="457200" rtl="0" algn="l">
              <a:spcBef>
                <a:spcPts val="1200"/>
              </a:spcBef>
              <a:spcAft>
                <a:spcPts val="0"/>
              </a:spcAft>
              <a:buClr>
                <a:schemeClr val="dk1"/>
              </a:buClr>
              <a:buSzPts val="1100"/>
              <a:buChar char="●"/>
            </a:pPr>
            <a:r>
              <a:rPr b="1" lang="en" sz="1100">
                <a:solidFill>
                  <a:schemeClr val="dk1"/>
                </a:solidFill>
              </a:rPr>
              <a:t>19G → más grueso → más fuerza</a:t>
            </a:r>
            <a:endParaRPr b="1" sz="1100">
              <a:solidFill>
                <a:schemeClr val="dk1"/>
              </a:solidFill>
            </a:endParaRPr>
          </a:p>
          <a:p>
            <a:pPr indent="-298450" lvl="0" marL="457200" rtl="0" algn="l">
              <a:spcBef>
                <a:spcPts val="0"/>
              </a:spcBef>
              <a:spcAft>
                <a:spcPts val="0"/>
              </a:spcAft>
              <a:buClr>
                <a:schemeClr val="dk1"/>
              </a:buClr>
              <a:buSzPts val="1100"/>
              <a:buChar char="●"/>
            </a:pPr>
            <a:r>
              <a:rPr b="1" lang="en" sz="1100">
                <a:solidFill>
                  <a:schemeClr val="dk1"/>
                </a:solidFill>
              </a:rPr>
              <a:t>21G → intermedio → balance</a:t>
            </a:r>
            <a:endParaRPr b="1" sz="1100">
              <a:solidFill>
                <a:schemeClr val="dk1"/>
              </a:solidFill>
            </a:endParaRPr>
          </a:p>
          <a:p>
            <a:pPr indent="-298450" lvl="0" marL="457200" rtl="0" algn="l">
              <a:spcBef>
                <a:spcPts val="0"/>
              </a:spcBef>
              <a:spcAft>
                <a:spcPts val="0"/>
              </a:spcAft>
              <a:buClr>
                <a:schemeClr val="dk1"/>
              </a:buClr>
              <a:buSzPts val="1100"/>
              <a:buChar char="●"/>
            </a:pPr>
            <a:r>
              <a:rPr b="1" lang="en" sz="1100">
                <a:solidFill>
                  <a:schemeClr val="dk1"/>
                </a:solidFill>
              </a:rPr>
              <a:t>23G → más fino → menos tracción</a:t>
            </a:r>
            <a:endParaRPr b="1" sz="1100">
              <a:solidFill>
                <a:schemeClr val="dk1"/>
              </a:solidFill>
            </a:endParaRPr>
          </a:p>
          <a:p>
            <a:pPr indent="0" lvl="0" marL="0" rtl="0" algn="l">
              <a:spcBef>
                <a:spcPts val="1200"/>
              </a:spcBef>
              <a:spcAft>
                <a:spcPts val="120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79"/>
          <p:cNvPicPr preferRelativeResize="0"/>
          <p:nvPr/>
        </p:nvPicPr>
        <p:blipFill>
          <a:blip r:embed="rId3">
            <a:alphaModFix/>
          </a:blip>
          <a:stretch>
            <a:fillRect/>
          </a:stretch>
        </p:blipFill>
        <p:spPr>
          <a:xfrm>
            <a:off x="0" y="35670"/>
            <a:ext cx="9144000" cy="1851660"/>
          </a:xfrm>
          <a:prstGeom prst="rect">
            <a:avLst/>
          </a:prstGeom>
          <a:noFill/>
          <a:ln>
            <a:noFill/>
          </a:ln>
        </p:spPr>
      </p:pic>
      <p:sp>
        <p:nvSpPr>
          <p:cNvPr id="528" name="Google Shape;528;p79"/>
          <p:cNvSpPr txBox="1"/>
          <p:nvPr>
            <p:ph type="title"/>
          </p:nvPr>
        </p:nvSpPr>
        <p:spPr>
          <a:xfrm>
            <a:off x="4295675" y="504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23G (fino)</a:t>
            </a:r>
            <a:endParaRPr>
              <a:solidFill>
                <a:schemeClr val="lt1"/>
              </a:solidFill>
            </a:endParaRPr>
          </a:p>
        </p:txBody>
      </p:sp>
      <p:sp>
        <p:nvSpPr>
          <p:cNvPr id="529" name="Google Shape;529;p79"/>
          <p:cNvSpPr txBox="1"/>
          <p:nvPr>
            <p:ph idx="1" type="body"/>
          </p:nvPr>
        </p:nvSpPr>
        <p:spPr>
          <a:xfrm>
            <a:off x="394925" y="2026575"/>
            <a:ext cx="8520600" cy="3416400"/>
          </a:xfrm>
          <a:prstGeom prst="rect">
            <a:avLst/>
          </a:prstGeom>
        </p:spPr>
        <p:txBody>
          <a:bodyPr anchorCtr="0" anchor="t" bIns="91425" lIns="91425" spcFirstLastPara="1" rIns="91425" wrap="square" tIns="91425">
            <a:normAutofit/>
          </a:bodyPr>
          <a:lstStyle/>
          <a:p>
            <a:pPr indent="-298450" lvl="0" marL="457200" rtl="0" algn="l">
              <a:spcBef>
                <a:spcPts val="1200"/>
              </a:spcBef>
              <a:spcAft>
                <a:spcPts val="0"/>
              </a:spcAft>
              <a:buClr>
                <a:schemeClr val="dk1"/>
              </a:buClr>
              <a:buSzPts val="1100"/>
              <a:buChar char="●"/>
            </a:pPr>
            <a:r>
              <a:rPr lang="en"/>
              <a:t>Flacidez leve</a:t>
            </a:r>
            <a:endParaRPr/>
          </a:p>
          <a:p>
            <a:pPr indent="-298450" lvl="0" marL="457200" rtl="0" algn="l">
              <a:spcBef>
                <a:spcPts val="0"/>
              </a:spcBef>
              <a:spcAft>
                <a:spcPts val="0"/>
              </a:spcAft>
              <a:buClr>
                <a:schemeClr val="dk1"/>
              </a:buClr>
              <a:buSzPts val="1100"/>
              <a:buChar char="●"/>
            </a:pPr>
            <a:r>
              <a:rPr lang="en"/>
              <a:t>Piel fina</a:t>
            </a:r>
            <a:endParaRPr/>
          </a:p>
          <a:p>
            <a:pPr indent="-298450" lvl="0" marL="457200" rtl="0" algn="l">
              <a:spcBef>
                <a:spcPts val="0"/>
              </a:spcBef>
              <a:spcAft>
                <a:spcPts val="0"/>
              </a:spcAft>
              <a:buClr>
                <a:schemeClr val="dk1"/>
              </a:buClr>
              <a:buSzPts val="1100"/>
              <a:buChar char="●"/>
            </a:pPr>
            <a:r>
              <a:rPr lang="en"/>
              <a:t>Pacientes jóvenes</a:t>
            </a:r>
            <a:endParaRPr/>
          </a:p>
          <a:p>
            <a:pPr indent="-298450" lvl="0" marL="457200" rtl="0" algn="l">
              <a:spcBef>
                <a:spcPts val="0"/>
              </a:spcBef>
              <a:spcAft>
                <a:spcPts val="0"/>
              </a:spcAft>
              <a:buClr>
                <a:schemeClr val="dk1"/>
              </a:buClr>
              <a:buSzPts val="1100"/>
              <a:buChar char="●"/>
            </a:pPr>
            <a:r>
              <a:rPr lang="en"/>
              <a:t>Soporte ligero</a:t>
            </a:r>
            <a:endParaRPr/>
          </a:p>
          <a:p>
            <a:pPr indent="0" lvl="0" marL="0" rtl="0" algn="l">
              <a:spcBef>
                <a:spcPts val="1200"/>
              </a:spcBef>
              <a:spcAft>
                <a:spcPts val="0"/>
              </a:spcAft>
              <a:buClr>
                <a:schemeClr val="dk1"/>
              </a:buClr>
              <a:buSzPts val="1100"/>
              <a:buFont typeface="Arial"/>
              <a:buNone/>
            </a:pPr>
            <a:br>
              <a:rPr lang="en"/>
            </a:br>
            <a:r>
              <a:rPr lang="en"/>
              <a:t> “Este hilo acompaña, no levanta.”</a:t>
            </a:r>
            <a:endParaRPr/>
          </a:p>
          <a:p>
            <a:pPr indent="0" lvl="0" marL="0" rtl="0" algn="l">
              <a:spcBef>
                <a:spcPts val="1200"/>
              </a:spcBef>
              <a:spcAft>
                <a:spcPts val="120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p80"/>
          <p:cNvPicPr preferRelativeResize="0"/>
          <p:nvPr/>
        </p:nvPicPr>
        <p:blipFill>
          <a:blip r:embed="rId3">
            <a:alphaModFix/>
          </a:blip>
          <a:stretch>
            <a:fillRect/>
          </a:stretch>
        </p:blipFill>
        <p:spPr>
          <a:xfrm>
            <a:off x="0" y="-5"/>
            <a:ext cx="9144000" cy="1851660"/>
          </a:xfrm>
          <a:prstGeom prst="rect">
            <a:avLst/>
          </a:prstGeom>
          <a:noFill/>
          <a:ln>
            <a:noFill/>
          </a:ln>
        </p:spPr>
      </p:pic>
      <p:sp>
        <p:nvSpPr>
          <p:cNvPr id="535" name="Google Shape;535;p80"/>
          <p:cNvSpPr txBox="1"/>
          <p:nvPr>
            <p:ph type="title"/>
          </p:nvPr>
        </p:nvSpPr>
        <p:spPr>
          <a:xfrm>
            <a:off x="3665375" y="639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21G (intermedio)</a:t>
            </a:r>
            <a:endParaRPr>
              <a:solidFill>
                <a:schemeClr val="lt1"/>
              </a:solidFill>
            </a:endParaRPr>
          </a:p>
        </p:txBody>
      </p:sp>
      <p:sp>
        <p:nvSpPr>
          <p:cNvPr id="536" name="Google Shape;536;p80"/>
          <p:cNvSpPr txBox="1"/>
          <p:nvPr>
            <p:ph idx="1" type="body"/>
          </p:nvPr>
        </p:nvSpPr>
        <p:spPr>
          <a:xfrm>
            <a:off x="389000" y="1753050"/>
            <a:ext cx="8520600" cy="3416400"/>
          </a:xfrm>
          <a:prstGeom prst="rect">
            <a:avLst/>
          </a:prstGeom>
        </p:spPr>
        <p:txBody>
          <a:bodyPr anchorCtr="0" anchor="t" bIns="91425" lIns="91425" spcFirstLastPara="1" rIns="91425" wrap="square" tIns="91425">
            <a:normAutofit/>
          </a:bodyPr>
          <a:lstStyle/>
          <a:p>
            <a:pPr indent="-298450" lvl="0" marL="457200" rtl="0" algn="l">
              <a:spcBef>
                <a:spcPts val="1200"/>
              </a:spcBef>
              <a:spcAft>
                <a:spcPts val="0"/>
              </a:spcAft>
              <a:buClr>
                <a:schemeClr val="dk1"/>
              </a:buClr>
              <a:buSzPts val="1100"/>
              <a:buChar char="●"/>
            </a:pPr>
            <a:r>
              <a:rPr lang="en"/>
              <a:t>Flacidez leve-moderada</a:t>
            </a:r>
            <a:endParaRPr/>
          </a:p>
          <a:p>
            <a:pPr indent="-298450" lvl="0" marL="457200" rtl="0" algn="l">
              <a:spcBef>
                <a:spcPts val="0"/>
              </a:spcBef>
              <a:spcAft>
                <a:spcPts val="0"/>
              </a:spcAft>
              <a:buClr>
                <a:schemeClr val="dk1"/>
              </a:buClr>
              <a:buSzPts val="1100"/>
              <a:buChar char="●"/>
            </a:pPr>
            <a:r>
              <a:rPr lang="en"/>
              <a:t>Mejilla</a:t>
            </a:r>
            <a:endParaRPr/>
          </a:p>
          <a:p>
            <a:pPr indent="-298450" lvl="0" marL="457200" rtl="0" algn="l">
              <a:spcBef>
                <a:spcPts val="0"/>
              </a:spcBef>
              <a:spcAft>
                <a:spcPts val="0"/>
              </a:spcAft>
              <a:buClr>
                <a:schemeClr val="dk1"/>
              </a:buClr>
              <a:buSzPts val="1100"/>
              <a:buChar char="●"/>
            </a:pPr>
            <a:r>
              <a:rPr lang="en"/>
              <a:t>Inicio de jowls</a:t>
            </a:r>
            <a:endParaRPr/>
          </a:p>
          <a:p>
            <a:pPr indent="0" lvl="0" marL="0" rtl="0" algn="l">
              <a:spcBef>
                <a:spcPts val="1200"/>
              </a:spcBef>
              <a:spcAft>
                <a:spcPts val="0"/>
              </a:spcAft>
              <a:buClr>
                <a:schemeClr val="dk1"/>
              </a:buClr>
              <a:buSzPts val="1100"/>
              <a:buFont typeface="Arial"/>
              <a:buNone/>
            </a:pPr>
            <a:br>
              <a:rPr lang="en"/>
            </a:br>
            <a:r>
              <a:rPr lang="en"/>
              <a:t> “Este es el hilo más versátil.”</a:t>
            </a:r>
            <a:endParaRPr/>
          </a:p>
          <a:p>
            <a:pPr indent="0" lvl="0" marL="0" rtl="0" algn="l">
              <a:spcBef>
                <a:spcPts val="1200"/>
              </a:spcBef>
              <a:spcAft>
                <a:spcPts val="120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81"/>
          <p:cNvPicPr preferRelativeResize="0"/>
          <p:nvPr/>
        </p:nvPicPr>
        <p:blipFill>
          <a:blip r:embed="rId3">
            <a:alphaModFix/>
          </a:blip>
          <a:stretch>
            <a:fillRect/>
          </a:stretch>
        </p:blipFill>
        <p:spPr>
          <a:xfrm>
            <a:off x="0" y="-5"/>
            <a:ext cx="9144000" cy="1851660"/>
          </a:xfrm>
          <a:prstGeom prst="rect">
            <a:avLst/>
          </a:prstGeom>
          <a:noFill/>
          <a:ln>
            <a:noFill/>
          </a:ln>
        </p:spPr>
      </p:pic>
      <p:sp>
        <p:nvSpPr>
          <p:cNvPr id="542" name="Google Shape;542;p81"/>
          <p:cNvSpPr txBox="1"/>
          <p:nvPr>
            <p:ph type="title"/>
          </p:nvPr>
        </p:nvSpPr>
        <p:spPr>
          <a:xfrm>
            <a:off x="3552400" y="439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19G (grueso)</a:t>
            </a:r>
            <a:endParaRPr>
              <a:solidFill>
                <a:schemeClr val="lt1"/>
              </a:solidFill>
            </a:endParaRPr>
          </a:p>
        </p:txBody>
      </p:sp>
      <p:sp>
        <p:nvSpPr>
          <p:cNvPr id="543" name="Google Shape;543;p81"/>
          <p:cNvSpPr txBox="1"/>
          <p:nvPr>
            <p:ph idx="1" type="body"/>
          </p:nvPr>
        </p:nvSpPr>
        <p:spPr>
          <a:xfrm>
            <a:off x="406850" y="1818450"/>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en"/>
              <a:t>Uso:</a:t>
            </a:r>
            <a:endParaRPr/>
          </a:p>
          <a:p>
            <a:pPr indent="-298450" lvl="0" marL="457200" rtl="0" algn="l">
              <a:spcBef>
                <a:spcPts val="1200"/>
              </a:spcBef>
              <a:spcAft>
                <a:spcPts val="0"/>
              </a:spcAft>
              <a:buClr>
                <a:schemeClr val="dk1"/>
              </a:buClr>
              <a:buSzPts val="1100"/>
              <a:buChar char="●"/>
            </a:pPr>
            <a:r>
              <a:rPr lang="en"/>
              <a:t>Flacidez moderada</a:t>
            </a:r>
            <a:endParaRPr/>
          </a:p>
          <a:p>
            <a:pPr indent="-298450" lvl="0" marL="457200" rtl="0" algn="l">
              <a:spcBef>
                <a:spcPts val="0"/>
              </a:spcBef>
              <a:spcAft>
                <a:spcPts val="0"/>
              </a:spcAft>
              <a:buClr>
                <a:schemeClr val="dk1"/>
              </a:buClr>
              <a:buSzPts val="1100"/>
              <a:buChar char="●"/>
            </a:pPr>
            <a:r>
              <a:rPr lang="en"/>
              <a:t>Jowls más marcados</a:t>
            </a:r>
            <a:endParaRPr/>
          </a:p>
          <a:p>
            <a:pPr indent="-298450" lvl="0" marL="457200" rtl="0" algn="l">
              <a:spcBef>
                <a:spcPts val="0"/>
              </a:spcBef>
              <a:spcAft>
                <a:spcPts val="0"/>
              </a:spcAft>
              <a:buClr>
                <a:schemeClr val="dk1"/>
              </a:buClr>
              <a:buSzPts val="1100"/>
              <a:buChar char="●"/>
            </a:pPr>
            <a:r>
              <a:rPr lang="en"/>
              <a:t>Tejido pesado</a:t>
            </a:r>
            <a:endParaRPr/>
          </a:p>
          <a:p>
            <a:pPr indent="0" lvl="0" marL="0" rtl="0" algn="l">
              <a:spcBef>
                <a:spcPts val="1200"/>
              </a:spcBef>
              <a:spcAft>
                <a:spcPts val="0"/>
              </a:spcAft>
              <a:buClr>
                <a:schemeClr val="dk1"/>
              </a:buClr>
              <a:buSzPts val="1100"/>
              <a:buFont typeface="Arial"/>
              <a:buNone/>
            </a:pPr>
            <a:r>
              <a:rPr lang="en"/>
              <a:t>Este hilo sí genera lifting real.</a:t>
            </a:r>
            <a:endParaRPr/>
          </a:p>
          <a:p>
            <a:pPr indent="0" lvl="0" marL="0" rtl="0" algn="l">
              <a:spcBef>
                <a:spcPts val="1200"/>
              </a:spcBef>
              <a:spcAft>
                <a:spcPts val="12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0" name="Google Shape;100;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1" name="Google Shape;101;p1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82"/>
          <p:cNvPicPr preferRelativeResize="0"/>
          <p:nvPr/>
        </p:nvPicPr>
        <p:blipFill>
          <a:blip r:embed="rId3">
            <a:alphaModFix/>
          </a:blip>
          <a:stretch>
            <a:fillRect/>
          </a:stretch>
        </p:blipFill>
        <p:spPr>
          <a:xfrm>
            <a:off x="0" y="-5"/>
            <a:ext cx="9144000" cy="1851660"/>
          </a:xfrm>
          <a:prstGeom prst="rect">
            <a:avLst/>
          </a:prstGeom>
          <a:noFill/>
          <a:ln>
            <a:noFill/>
          </a:ln>
        </p:spPr>
      </p:pic>
      <p:sp>
        <p:nvSpPr>
          <p:cNvPr id="549" name="Google Shape;549;p82"/>
          <p:cNvSpPr txBox="1"/>
          <p:nvPr>
            <p:ph type="title"/>
          </p:nvPr>
        </p:nvSpPr>
        <p:spPr>
          <a:xfrm>
            <a:off x="3671325" y="474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 ERROR</a:t>
            </a:r>
            <a:endParaRPr>
              <a:solidFill>
                <a:schemeClr val="lt1"/>
              </a:solidFill>
            </a:endParaRPr>
          </a:p>
        </p:txBody>
      </p:sp>
      <p:sp>
        <p:nvSpPr>
          <p:cNvPr id="550" name="Google Shape;550;p82"/>
          <p:cNvSpPr txBox="1"/>
          <p:nvPr>
            <p:ph idx="1" type="body"/>
          </p:nvPr>
        </p:nvSpPr>
        <p:spPr>
          <a:xfrm>
            <a:off x="442525" y="21990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Más grueso no significa mejor…</a:t>
            </a:r>
            <a:endParaRPr/>
          </a:p>
          <a:p>
            <a:pPr indent="0" lvl="0" marL="0" rtl="0" algn="l">
              <a:spcBef>
                <a:spcPts val="1200"/>
              </a:spcBef>
              <a:spcAft>
                <a:spcPts val="1200"/>
              </a:spcAft>
              <a:buNone/>
            </a:pPr>
            <a:r>
              <a:rPr lang="en"/>
              <a:t>significa más agresivo</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83"/>
          <p:cNvPicPr preferRelativeResize="0"/>
          <p:nvPr/>
        </p:nvPicPr>
        <p:blipFill>
          <a:blip r:embed="rId3">
            <a:alphaModFix/>
          </a:blip>
          <a:stretch>
            <a:fillRect/>
          </a:stretch>
        </p:blipFill>
        <p:spPr>
          <a:xfrm>
            <a:off x="0" y="-5"/>
            <a:ext cx="9144000" cy="1851660"/>
          </a:xfrm>
          <a:prstGeom prst="rect">
            <a:avLst/>
          </a:prstGeom>
          <a:noFill/>
          <a:ln>
            <a:noFill/>
          </a:ln>
        </p:spPr>
      </p:pic>
      <p:sp>
        <p:nvSpPr>
          <p:cNvPr id="556" name="Google Shape;556;p83"/>
          <p:cNvSpPr txBox="1"/>
          <p:nvPr>
            <p:ph type="title"/>
          </p:nvPr>
        </p:nvSpPr>
        <p:spPr>
          <a:xfrm>
            <a:off x="3891350" y="474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 EJEMPLOS CLÍNICOS</a:t>
            </a:r>
            <a:endParaRPr>
              <a:solidFill>
                <a:schemeClr val="lt1"/>
              </a:solidFill>
            </a:endParaRPr>
          </a:p>
        </p:txBody>
      </p:sp>
      <p:sp>
        <p:nvSpPr>
          <p:cNvPr id="557" name="Google Shape;557;p83"/>
          <p:cNvSpPr txBox="1"/>
          <p:nvPr>
            <p:ph idx="1" type="body"/>
          </p:nvPr>
        </p:nvSpPr>
        <p:spPr>
          <a:xfrm>
            <a:off x="311700" y="18516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Paciente 35 años, piel fina</a:t>
            </a:r>
            <a:endParaRPr/>
          </a:p>
          <a:p>
            <a:pPr indent="0" lvl="0" marL="0" rtl="0" algn="l">
              <a:spcBef>
                <a:spcPts val="1200"/>
              </a:spcBef>
              <a:spcAft>
                <a:spcPts val="0"/>
              </a:spcAft>
              <a:buNone/>
            </a:pPr>
            <a:r>
              <a:rPr lang="en"/>
              <a:t>Paciente 42 años, jowl leve-moderado</a:t>
            </a:r>
            <a:endParaRPr/>
          </a:p>
          <a:p>
            <a:pPr indent="0" lvl="0" marL="0" rtl="0" algn="l">
              <a:spcBef>
                <a:spcPts val="1200"/>
              </a:spcBef>
              <a:spcAft>
                <a:spcPts val="1200"/>
              </a:spcAft>
              <a:buNone/>
            </a:pPr>
            <a:r>
              <a:rPr lang="en"/>
              <a:t>Paciente 50 años, jowl marcado</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p84"/>
          <p:cNvPicPr preferRelativeResize="0"/>
          <p:nvPr/>
        </p:nvPicPr>
        <p:blipFill>
          <a:blip r:embed="rId3">
            <a:alphaModFix/>
          </a:blip>
          <a:stretch>
            <a:fillRect/>
          </a:stretch>
        </p:blipFill>
        <p:spPr>
          <a:xfrm>
            <a:off x="0" y="-5"/>
            <a:ext cx="9144000" cy="1851660"/>
          </a:xfrm>
          <a:prstGeom prst="rect">
            <a:avLst/>
          </a:prstGeom>
          <a:noFill/>
          <a:ln>
            <a:noFill/>
          </a:ln>
        </p:spPr>
      </p:pic>
      <p:sp>
        <p:nvSpPr>
          <p:cNvPr id="563" name="Google Shape;563;p84"/>
          <p:cNvSpPr txBox="1"/>
          <p:nvPr>
            <p:ph type="title"/>
          </p:nvPr>
        </p:nvSpPr>
        <p:spPr>
          <a:xfrm>
            <a:off x="3778350" y="480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TRUCO CLÍNICO </a:t>
            </a:r>
            <a:endParaRPr>
              <a:solidFill>
                <a:schemeClr val="lt1"/>
              </a:solidFill>
            </a:endParaRPr>
          </a:p>
        </p:txBody>
      </p:sp>
      <p:sp>
        <p:nvSpPr>
          <p:cNvPr id="564" name="Google Shape;564;p84"/>
          <p:cNvSpPr txBox="1"/>
          <p:nvPr>
            <p:ph idx="1" type="body"/>
          </p:nvPr>
        </p:nvSpPr>
        <p:spPr>
          <a:xfrm>
            <a:off x="258175" y="1973050"/>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b="1" lang="en" sz="1100">
                <a:solidFill>
                  <a:schemeClr val="dk1"/>
                </a:solidFill>
              </a:rPr>
              <a:t>finger test</a:t>
            </a:r>
            <a:r>
              <a:rPr lang="en" sz="1100">
                <a:solidFill>
                  <a:schemeClr val="dk1"/>
                </a:solidFill>
              </a:rPr>
              <a:t>:</a:t>
            </a:r>
            <a:endParaRPr sz="1100">
              <a:solidFill>
                <a:schemeClr val="dk1"/>
              </a:solidFill>
            </a:endParaRPr>
          </a:p>
          <a:p>
            <a:pPr indent="-298450" lvl="0" marL="457200" rtl="0" algn="l">
              <a:spcBef>
                <a:spcPts val="1200"/>
              </a:spcBef>
              <a:spcAft>
                <a:spcPts val="0"/>
              </a:spcAft>
              <a:buClr>
                <a:schemeClr val="dk1"/>
              </a:buClr>
              <a:buSzPts val="1100"/>
              <a:buChar char="●"/>
            </a:pPr>
            <a:r>
              <a:rPr lang="en" sz="1100">
                <a:solidFill>
                  <a:schemeClr val="dk1"/>
                </a:solidFill>
              </a:rPr>
              <a:t>Si se mueve fácil → 21G</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Si cuesta → 19G</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Si apenas necesita → 23G</a:t>
            </a:r>
            <a:endParaRPr sz="1100">
              <a:solidFill>
                <a:schemeClr val="dk1"/>
              </a:solidFill>
            </a:endParaRPr>
          </a:p>
          <a:p>
            <a:pPr indent="0" lvl="0" marL="0" rtl="0" algn="l">
              <a:spcBef>
                <a:spcPts val="1200"/>
              </a:spcBef>
              <a:spcAft>
                <a:spcPts val="120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8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chemeClr val="dk1"/>
                </a:solidFill>
              </a:rPr>
              <a:t>GRACIAS</a:t>
            </a:r>
            <a:endParaRPr>
              <a:solidFill>
                <a:schemeClr val="dk1"/>
              </a:solidFill>
            </a:endParaRPr>
          </a:p>
        </p:txBody>
      </p:sp>
      <p:sp>
        <p:nvSpPr>
          <p:cNvPr id="570" name="Google Shape;570;p8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0" lvl="0" marL="0" rtl="0" algn="l">
              <a:spcBef>
                <a:spcPts val="1200"/>
              </a:spcBef>
              <a:spcAft>
                <a:spcPts val="0"/>
              </a:spcAft>
              <a:buClr>
                <a:schemeClr val="dk2"/>
              </a:buClr>
              <a:buSzPct val="61111"/>
              <a:buFont typeface="Arial"/>
              <a:buNone/>
            </a:pPr>
            <a:r>
              <a:rPr lang="en"/>
              <a:t>En estética, lo visible no es el problema…</a:t>
            </a:r>
            <a:br>
              <a:rPr lang="en"/>
            </a:br>
            <a:r>
              <a:rPr lang="en"/>
              <a:t> es la manifestación de un proceso.</a:t>
            </a:r>
            <a:endParaRPr/>
          </a:p>
          <a:p>
            <a:pPr indent="0" lvl="0" marL="0" rtl="0" algn="l">
              <a:spcBef>
                <a:spcPts val="1200"/>
              </a:spcBef>
              <a:spcAft>
                <a:spcPts val="0"/>
              </a:spcAft>
              <a:buClr>
                <a:schemeClr val="dk2"/>
              </a:buClr>
              <a:buSzPct val="61111"/>
              <a:buFont typeface="Arial"/>
              <a:buNone/>
            </a:pPr>
            <a:r>
              <a:rPr lang="en"/>
              <a:t>El rostro no envejece por partes,</a:t>
            </a:r>
            <a:br>
              <a:rPr lang="en"/>
            </a:br>
            <a:r>
              <a:rPr lang="en"/>
              <a:t> envejece como un sistema en el que los tejidos se desplazan</a:t>
            </a:r>
            <a:br>
              <a:rPr lang="en"/>
            </a:br>
            <a:r>
              <a:rPr lang="en"/>
              <a:t> y el equilibrio se altera.</a:t>
            </a:r>
            <a:endParaRPr/>
          </a:p>
          <a:p>
            <a:pPr indent="0" lvl="0" marL="0" rtl="0" algn="l">
              <a:spcBef>
                <a:spcPts val="1200"/>
              </a:spcBef>
              <a:spcAft>
                <a:spcPts val="0"/>
              </a:spcAft>
              <a:buClr>
                <a:schemeClr val="dk2"/>
              </a:buClr>
              <a:buSzPct val="61111"/>
              <a:buFont typeface="Arial"/>
              <a:buNone/>
            </a:pPr>
            <a:r>
              <a:rPr lang="en"/>
              <a:t>Cuando entendemos esto, dejamos de tratar signos</a:t>
            </a:r>
            <a:br>
              <a:rPr lang="en"/>
            </a:br>
            <a:r>
              <a:rPr lang="en"/>
              <a:t> y empezamos a interpretar el rostro.</a:t>
            </a:r>
            <a:endParaRPr/>
          </a:p>
          <a:p>
            <a:pPr indent="0" lvl="0" marL="0" rtl="0" algn="l">
              <a:spcBef>
                <a:spcPts val="1200"/>
              </a:spcBef>
              <a:spcAft>
                <a:spcPts val="0"/>
              </a:spcAft>
              <a:buClr>
                <a:schemeClr val="dk2"/>
              </a:buClr>
              <a:buSzPct val="61111"/>
              <a:buFont typeface="Arial"/>
              <a:buNone/>
            </a:pPr>
            <a:r>
              <a:rPr lang="en"/>
              <a:t>Porque no se trata de aplicar una técnica,</a:t>
            </a:r>
            <a:br>
              <a:rPr lang="en"/>
            </a:br>
            <a:r>
              <a:rPr lang="en"/>
              <a:t> sino de decidir cómo y hacia dónde intervenir.</a:t>
            </a:r>
            <a:endParaRPr/>
          </a:p>
          <a:p>
            <a:pPr indent="0" lvl="0" marL="0" rtl="0" algn="l">
              <a:spcBef>
                <a:spcPts val="1200"/>
              </a:spcBef>
              <a:spcAft>
                <a:spcPts val="0"/>
              </a:spcAft>
              <a:buClr>
                <a:schemeClr val="dk2"/>
              </a:buClr>
              <a:buSzPct val="61111"/>
              <a:buFont typeface="Arial"/>
              <a:buNone/>
            </a:pPr>
            <a:r>
              <a:rPr lang="en"/>
              <a:t>Al final, no colocamos hilos…</a:t>
            </a:r>
            <a:br>
              <a:rPr lang="en"/>
            </a:br>
            <a:r>
              <a:rPr lang="en"/>
              <a:t> corregimos desplazamientos con intención.”</a:t>
            </a:r>
            <a:endParaRPr/>
          </a:p>
          <a:p>
            <a:pPr indent="0" lvl="0" marL="0" rtl="0" algn="l">
              <a:spcBef>
                <a:spcPts val="120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7" name="Google Shape;107;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8" name="Google Shape;108;p2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4" name="Google Shape;114;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5" name="Google Shape;115;p2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