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4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1055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3" name="Text 1"/>
          <p:cNvSpPr/>
          <p:nvPr/>
        </p:nvSpPr>
        <p:spPr>
          <a:xfrm>
            <a:off x="50292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F6B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PRAXSTETIC · DIPLOMADO SUPERIOR EN MEDICINA BIOLÓGICA Y TERAPIAS INMUNOLÓGICAS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9555480" y="6473952"/>
            <a:ext cx="21031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5F6B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MÓDULO 5 · CLASE 1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558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3" name="Shape 1"/>
          <p:cNvSpPr/>
          <p:nvPr/>
        </p:nvSpPr>
        <p:spPr>
          <a:xfrm>
            <a:off x="7955280" y="0"/>
            <a:ext cx="4236415" cy="6858000"/>
          </a:xfrm>
          <a:prstGeom prst="rect">
            <a:avLst/>
          </a:prstGeom>
          <a:solidFill>
            <a:srgbClr val="FFFFFF">
              <a:alpha val="4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Shape 2"/>
          <p:cNvSpPr/>
          <p:nvPr/>
        </p:nvSpPr>
        <p:spPr>
          <a:xfrm rot="900000">
            <a:off x="7818120" y="91440"/>
            <a:ext cx="4572000" cy="4023360"/>
          </a:xfrm>
          <a:prstGeom prst="arc">
            <a:avLst/>
          </a:prstGeom>
          <a:solidFill>
            <a:srgbClr val="F47C20">
              <a:alpha val="82000"/>
            </a:srgbClr>
          </a:solidFill>
          <a:ln w="12700">
            <a:solidFill>
              <a:srgbClr val="F47C2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658368" y="594360"/>
            <a:ext cx="3840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160" dirty="0">
                <a:solidFill>
                  <a:srgbClr val="D8EAF4"/>
                </a:solidFill>
              </a:rPr>
              <a:t>DIPLOMADO SUPERIOR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658368" y="960120"/>
            <a:ext cx="6583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</a:rPr>
              <a:t>MEDICINA BIOLÓGICA Y</a:t>
            </a:r>
            <a:endParaRPr lang="en-US" sz="2400" dirty="0"/>
          </a:p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</a:rPr>
              <a:t>TERAPIAS INMUNOLÓGICAS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658368" y="2240280"/>
            <a:ext cx="65836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6B536"/>
                </a:solidFill>
              </a:rPr>
              <a:t>MÓDULO 5 · SUEROTERAPIA INMUNOLÓGICA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658368" y="2670048"/>
            <a:ext cx="18288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</a:rPr>
              <a:t>CLASE 1</a:t>
            </a:r>
            <a:endParaRPr lang="en-US" sz="2600" dirty="0"/>
          </a:p>
        </p:txBody>
      </p:sp>
      <p:sp>
        <p:nvSpPr>
          <p:cNvPr id="9" name="Text 7"/>
          <p:cNvSpPr/>
          <p:nvPr/>
        </p:nvSpPr>
        <p:spPr>
          <a:xfrm>
            <a:off x="658368" y="3182112"/>
            <a:ext cx="67208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</a:rPr>
              <a:t>Fundamentos biológicos, biomoléculas y</a:t>
            </a:r>
            <a:endParaRPr lang="en-US" sz="3000" dirty="0"/>
          </a:p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</a:rPr>
              <a:t>lógica de formulación inmunológica</a:t>
            </a:r>
            <a:endParaRPr lang="en-US" sz="3000" dirty="0"/>
          </a:p>
        </p:txBody>
      </p:sp>
      <p:sp>
        <p:nvSpPr>
          <p:cNvPr id="10" name="Text 8"/>
          <p:cNvSpPr/>
          <p:nvPr/>
        </p:nvSpPr>
        <p:spPr>
          <a:xfrm>
            <a:off x="658368" y="4800600"/>
            <a:ext cx="42062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D8EAF4"/>
                </a:solidFill>
              </a:rPr>
              <a:t>Dr. Gregory Montenegro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658368" y="5193792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D8EAF4"/>
                </a:solidFill>
              </a:rPr>
              <a:t>PRAXSTETIC · Centro de Capacitaciones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9601200" y="1005840"/>
            <a:ext cx="502920" cy="502920"/>
          </a:xfrm>
          <a:prstGeom prst="ellipse">
            <a:avLst/>
          </a:prstGeom>
          <a:solidFill>
            <a:srgbClr val="F47C20">
              <a:alpha val="96000"/>
            </a:srgbClr>
          </a:solidFill>
          <a:ln w="12700">
            <a:solidFill>
              <a:srgbClr val="FFFFFF">
                <a:alpha val="5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Shape 11"/>
          <p:cNvSpPr/>
          <p:nvPr/>
        </p:nvSpPr>
        <p:spPr>
          <a:xfrm>
            <a:off x="8458200" y="1874520"/>
            <a:ext cx="502920" cy="502920"/>
          </a:xfrm>
          <a:prstGeom prst="ellipse">
            <a:avLst/>
          </a:prstGeom>
          <a:solidFill>
            <a:srgbClr val="37A9C8">
              <a:alpha val="96000"/>
            </a:srgbClr>
          </a:solidFill>
          <a:ln w="12700">
            <a:solidFill>
              <a:srgbClr val="FFFFFF">
                <a:alpha val="5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4" name="Shape 12"/>
          <p:cNvSpPr/>
          <p:nvPr/>
        </p:nvSpPr>
        <p:spPr>
          <a:xfrm>
            <a:off x="10835640" y="1874520"/>
            <a:ext cx="502920" cy="502920"/>
          </a:xfrm>
          <a:prstGeom prst="ellipse">
            <a:avLst/>
          </a:prstGeom>
          <a:solidFill>
            <a:srgbClr val="F6B536">
              <a:alpha val="96000"/>
            </a:srgbClr>
          </a:solidFill>
          <a:ln w="12700">
            <a:solidFill>
              <a:srgbClr val="FFFFFF">
                <a:alpha val="5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5" name="Shape 13"/>
          <p:cNvSpPr/>
          <p:nvPr/>
        </p:nvSpPr>
        <p:spPr>
          <a:xfrm>
            <a:off x="8229600" y="3337560"/>
            <a:ext cx="502920" cy="502920"/>
          </a:xfrm>
          <a:prstGeom prst="ellipse">
            <a:avLst/>
          </a:prstGeom>
          <a:solidFill>
            <a:srgbClr val="2FA28F">
              <a:alpha val="96000"/>
            </a:srgbClr>
          </a:solidFill>
          <a:ln w="12700">
            <a:solidFill>
              <a:srgbClr val="FFFFFF">
                <a:alpha val="5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6" name="Shape 14"/>
          <p:cNvSpPr/>
          <p:nvPr/>
        </p:nvSpPr>
        <p:spPr>
          <a:xfrm>
            <a:off x="11201400" y="3383280"/>
            <a:ext cx="502920" cy="502920"/>
          </a:xfrm>
          <a:prstGeom prst="ellipse">
            <a:avLst/>
          </a:prstGeom>
          <a:solidFill>
            <a:srgbClr val="6A5ACD">
              <a:alpha val="96000"/>
            </a:srgbClr>
          </a:solidFill>
          <a:ln w="12700">
            <a:solidFill>
              <a:srgbClr val="FFFFFF">
                <a:alpha val="5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7" name="Shape 15"/>
          <p:cNvSpPr/>
          <p:nvPr/>
        </p:nvSpPr>
        <p:spPr>
          <a:xfrm>
            <a:off x="8732520" y="4754880"/>
            <a:ext cx="502920" cy="502920"/>
          </a:xfrm>
          <a:prstGeom prst="ellipse">
            <a:avLst/>
          </a:prstGeom>
          <a:solidFill>
            <a:srgbClr val="2D83B3">
              <a:alpha val="96000"/>
            </a:srgbClr>
          </a:solidFill>
          <a:ln w="12700">
            <a:solidFill>
              <a:srgbClr val="FFFFFF">
                <a:alpha val="5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8" name="Shape 16"/>
          <p:cNvSpPr/>
          <p:nvPr/>
        </p:nvSpPr>
        <p:spPr>
          <a:xfrm>
            <a:off x="10789920" y="4892040"/>
            <a:ext cx="502920" cy="502920"/>
          </a:xfrm>
          <a:prstGeom prst="ellipse">
            <a:avLst/>
          </a:prstGeom>
          <a:solidFill>
            <a:srgbClr val="7D9341">
              <a:alpha val="96000"/>
            </a:srgbClr>
          </a:solidFill>
          <a:ln w="12700">
            <a:solidFill>
              <a:srgbClr val="FFFFFF">
                <a:alpha val="5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9" name="Shape 17"/>
          <p:cNvSpPr/>
          <p:nvPr/>
        </p:nvSpPr>
        <p:spPr>
          <a:xfrm>
            <a:off x="9857232" y="1261872"/>
            <a:ext cx="0" cy="868680"/>
          </a:xfrm>
          <a:prstGeom prst="line">
            <a:avLst/>
          </a:prstGeom>
          <a:noFill/>
          <a:ln w="19050">
            <a:solidFill>
              <a:srgbClr val="FFFFFF">
                <a:alpha val="4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0" name="Shape 18"/>
          <p:cNvSpPr/>
          <p:nvPr/>
        </p:nvSpPr>
        <p:spPr>
          <a:xfrm>
            <a:off x="9857232" y="1261872"/>
            <a:ext cx="1234440" cy="868680"/>
          </a:xfrm>
          <a:prstGeom prst="line">
            <a:avLst/>
          </a:prstGeom>
          <a:noFill/>
          <a:ln w="19050">
            <a:solidFill>
              <a:srgbClr val="FFFFFF">
                <a:alpha val="4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1" name="Shape 19"/>
          <p:cNvSpPr/>
          <p:nvPr/>
        </p:nvSpPr>
        <p:spPr>
          <a:xfrm>
            <a:off x="8714232" y="2130552"/>
            <a:ext cx="0" cy="1463040"/>
          </a:xfrm>
          <a:prstGeom prst="line">
            <a:avLst/>
          </a:prstGeom>
          <a:noFill/>
          <a:ln w="19050">
            <a:solidFill>
              <a:srgbClr val="FFFFFF">
                <a:alpha val="4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2" name="Shape 20"/>
          <p:cNvSpPr/>
          <p:nvPr/>
        </p:nvSpPr>
        <p:spPr>
          <a:xfrm>
            <a:off x="8714232" y="2130552"/>
            <a:ext cx="274320" cy="2880360"/>
          </a:xfrm>
          <a:prstGeom prst="line">
            <a:avLst/>
          </a:prstGeom>
          <a:noFill/>
          <a:ln w="19050">
            <a:solidFill>
              <a:srgbClr val="FFFFFF">
                <a:alpha val="4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3" name="Shape 21"/>
          <p:cNvSpPr/>
          <p:nvPr/>
        </p:nvSpPr>
        <p:spPr>
          <a:xfrm>
            <a:off x="11091672" y="2130552"/>
            <a:ext cx="365760" cy="1508760"/>
          </a:xfrm>
          <a:prstGeom prst="line">
            <a:avLst/>
          </a:prstGeom>
          <a:noFill/>
          <a:ln w="19050">
            <a:solidFill>
              <a:srgbClr val="FFFFFF">
                <a:alpha val="4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4" name="Shape 22"/>
          <p:cNvSpPr/>
          <p:nvPr/>
        </p:nvSpPr>
        <p:spPr>
          <a:xfrm>
            <a:off x="11091672" y="2130552"/>
            <a:ext cx="0" cy="3017520"/>
          </a:xfrm>
          <a:prstGeom prst="line">
            <a:avLst/>
          </a:prstGeom>
          <a:noFill/>
          <a:ln w="19050">
            <a:solidFill>
              <a:srgbClr val="FFFFFF">
                <a:alpha val="4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5" name="Shape 23"/>
          <p:cNvSpPr/>
          <p:nvPr/>
        </p:nvSpPr>
        <p:spPr>
          <a:xfrm>
            <a:off x="8485632" y="3593592"/>
            <a:ext cx="502920" cy="1417320"/>
          </a:xfrm>
          <a:prstGeom prst="line">
            <a:avLst/>
          </a:prstGeom>
          <a:noFill/>
          <a:ln w="19050">
            <a:solidFill>
              <a:srgbClr val="FFFFFF">
                <a:alpha val="4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6" name="Shape 24"/>
          <p:cNvSpPr/>
          <p:nvPr/>
        </p:nvSpPr>
        <p:spPr>
          <a:xfrm>
            <a:off x="11457432" y="3639312"/>
            <a:ext cx="0" cy="1508760"/>
          </a:xfrm>
          <a:prstGeom prst="line">
            <a:avLst/>
          </a:prstGeom>
          <a:noFill/>
          <a:ln w="19050">
            <a:solidFill>
              <a:srgbClr val="FFFFFF">
                <a:alpha val="4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7" name="Shape 25"/>
          <p:cNvSpPr/>
          <p:nvPr/>
        </p:nvSpPr>
        <p:spPr>
          <a:xfrm>
            <a:off x="8988552" y="5010912"/>
            <a:ext cx="2057400" cy="137160"/>
          </a:xfrm>
          <a:prstGeom prst="line">
            <a:avLst/>
          </a:prstGeom>
          <a:noFill/>
          <a:ln w="19050">
            <a:solidFill>
              <a:srgbClr val="FFFFFF">
                <a:alpha val="45000"/>
              </a:srgbClr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¿Dónde estamos dentro del diplomado?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85216" y="804672"/>
            <a:ext cx="10607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 Módulo 5 transforma fundamentos previos en razonamiento intravenoso.</a:t>
            </a:r>
            <a:endParaRPr lang="en-US" sz="1550" dirty="0"/>
          </a:p>
        </p:txBody>
      </p:sp>
      <p:pic>
        <p:nvPicPr>
          <p:cNvPr id="4" name="Image 0" descr="/mnt/data/manual_suero_assets/fig1_curriculu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325880"/>
            <a:ext cx="10881360" cy="425196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77240" y="5504688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6" name="Text 3"/>
          <p:cNvSpPr/>
          <p:nvPr/>
        </p:nvSpPr>
        <p:spPr>
          <a:xfrm>
            <a:off x="960120" y="5623560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7" name="Text 4"/>
          <p:cNvSpPr/>
          <p:nvPr/>
        </p:nvSpPr>
        <p:spPr>
          <a:xfrm>
            <a:off x="2359152" y="5596128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El estudiante ya conoce inmunología, microbiota y medicina ortomolecular; ahora aprende a seleccionar biomoléculas con lógica fisiológica.</a:t>
            </a:r>
            <a:endParaRPr lang="en-US" sz="16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La continuidad curricular importa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85216" y="804672"/>
            <a:ext cx="10607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 repetimos los módulos previos: los conectamos.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658368" y="2057400"/>
            <a:ext cx="2011680" cy="713232"/>
          </a:xfrm>
          <a:prstGeom prst="roundRect">
            <a:avLst>
              <a:gd name="adj" fmla="val 10256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731520" y="2112264"/>
            <a:ext cx="1865376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Terreno biológico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58368" y="2880360"/>
            <a:ext cx="2011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E6B78"/>
                </a:solidFill>
              </a:rPr>
              <a:t>Módulo 1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2688336" y="2414016"/>
            <a:ext cx="237744" cy="0"/>
          </a:xfrm>
          <a:prstGeom prst="line">
            <a:avLst/>
          </a:prstGeom>
          <a:noFill/>
          <a:ln w="25400">
            <a:solidFill>
              <a:srgbClr val="D7E0E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8" name="Shape 6"/>
          <p:cNvSpPr/>
          <p:nvPr/>
        </p:nvSpPr>
        <p:spPr>
          <a:xfrm>
            <a:off x="2944368" y="2057400"/>
            <a:ext cx="2011680" cy="713232"/>
          </a:xfrm>
          <a:prstGeom prst="roundRect">
            <a:avLst>
              <a:gd name="adj" fmla="val 1025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9" name="Text 7"/>
          <p:cNvSpPr/>
          <p:nvPr/>
        </p:nvSpPr>
        <p:spPr>
          <a:xfrm>
            <a:off x="3017520" y="2112264"/>
            <a:ext cx="1865376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Inmunidad + inflamación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944368" y="2880360"/>
            <a:ext cx="2011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E6B78"/>
                </a:solidFill>
              </a:rPr>
              <a:t>Módulo 2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4974336" y="2414016"/>
            <a:ext cx="237744" cy="0"/>
          </a:xfrm>
          <a:prstGeom prst="line">
            <a:avLst/>
          </a:prstGeom>
          <a:noFill/>
          <a:ln w="25400">
            <a:solidFill>
              <a:srgbClr val="D7E0E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2" name="Shape 10"/>
          <p:cNvSpPr/>
          <p:nvPr/>
        </p:nvSpPr>
        <p:spPr>
          <a:xfrm>
            <a:off x="5230368" y="2057400"/>
            <a:ext cx="2011680" cy="713232"/>
          </a:xfrm>
          <a:prstGeom prst="roundRect">
            <a:avLst>
              <a:gd name="adj" fmla="val 1025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5303520" y="2112264"/>
            <a:ext cx="1865376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Microbiota + barrera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5230368" y="2880360"/>
            <a:ext cx="2011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E6B78"/>
                </a:solidFill>
              </a:rPr>
              <a:t>Módulo 3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7260336" y="2414016"/>
            <a:ext cx="237744" cy="0"/>
          </a:xfrm>
          <a:prstGeom prst="line">
            <a:avLst/>
          </a:prstGeom>
          <a:noFill/>
          <a:ln w="25400">
            <a:solidFill>
              <a:srgbClr val="D7E0E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6" name="Shape 14"/>
          <p:cNvSpPr/>
          <p:nvPr/>
        </p:nvSpPr>
        <p:spPr>
          <a:xfrm>
            <a:off x="7516368" y="2057400"/>
            <a:ext cx="2011680" cy="713232"/>
          </a:xfrm>
          <a:prstGeom prst="roundRect">
            <a:avLst>
              <a:gd name="adj" fmla="val 1025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7" name="Text 15"/>
          <p:cNvSpPr/>
          <p:nvPr/>
        </p:nvSpPr>
        <p:spPr>
          <a:xfrm>
            <a:off x="7589520" y="2112264"/>
            <a:ext cx="1865376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Ortomolecular + antioxidantes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7516368" y="2880360"/>
            <a:ext cx="2011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E6B78"/>
                </a:solidFill>
              </a:rPr>
              <a:t>Módulo 4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9546336" y="2414016"/>
            <a:ext cx="237744" cy="0"/>
          </a:xfrm>
          <a:prstGeom prst="line">
            <a:avLst/>
          </a:prstGeom>
          <a:noFill/>
          <a:ln w="25400">
            <a:solidFill>
              <a:srgbClr val="D7E0E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20" name="Shape 18"/>
          <p:cNvSpPr/>
          <p:nvPr/>
        </p:nvSpPr>
        <p:spPr>
          <a:xfrm>
            <a:off x="9802368" y="2057400"/>
            <a:ext cx="2011680" cy="713232"/>
          </a:xfrm>
          <a:prstGeom prst="roundRect">
            <a:avLst>
              <a:gd name="adj" fmla="val 1025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1" name="Text 19"/>
          <p:cNvSpPr/>
          <p:nvPr/>
        </p:nvSpPr>
        <p:spPr>
          <a:xfrm>
            <a:off x="9875520" y="2112264"/>
            <a:ext cx="1865376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Sueroterapia inmunológica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9802368" y="2880360"/>
            <a:ext cx="2011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5E6B78"/>
                </a:solidFill>
              </a:rPr>
              <a:t>Módulo 5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777240" y="397764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47C20"/>
                </a:solidFill>
              </a:rPr>
              <a:t>La pregunta de esta clase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777240" y="4370832"/>
            <a:ext cx="103327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243444"/>
                </a:solidFill>
              </a:rPr>
              <a:t>¿Cómo convertir fisiología, inmunología y bioquímica en una selección racional de biomoléculas intravenosas?</a:t>
            </a:r>
            <a:endParaRPr lang="en-US" sz="2400" dirty="0"/>
          </a:p>
        </p:txBody>
      </p:sp>
      <p:sp>
        <p:nvSpPr>
          <p:cNvPr id="26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Ruta conceptual de las próximas 2 horas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667512" y="2423160"/>
            <a:ext cx="1371600" cy="658368"/>
          </a:xfrm>
          <a:prstGeom prst="roundRect">
            <a:avLst>
              <a:gd name="adj" fmla="val 11111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Text 2"/>
          <p:cNvSpPr/>
          <p:nvPr/>
        </p:nvSpPr>
        <p:spPr>
          <a:xfrm>
            <a:off x="740664" y="2478024"/>
            <a:ext cx="122529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Paciente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2039112" y="2752344"/>
            <a:ext cx="201168" cy="0"/>
          </a:xfrm>
          <a:prstGeom prst="line">
            <a:avLst/>
          </a:prstGeom>
          <a:noFill/>
          <a:ln w="21590">
            <a:solidFill>
              <a:srgbClr val="8794A0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6" name="Shape 4"/>
          <p:cNvSpPr/>
          <p:nvPr/>
        </p:nvSpPr>
        <p:spPr>
          <a:xfrm>
            <a:off x="2313432" y="2423160"/>
            <a:ext cx="1371600" cy="658368"/>
          </a:xfrm>
          <a:prstGeom prst="roundRect">
            <a:avLst>
              <a:gd name="adj" fmla="val 11111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5"/>
          <p:cNvSpPr/>
          <p:nvPr/>
        </p:nvSpPr>
        <p:spPr>
          <a:xfrm>
            <a:off x="2386584" y="2478024"/>
            <a:ext cx="122529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Sistema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3685032" y="2752344"/>
            <a:ext cx="201168" cy="0"/>
          </a:xfrm>
          <a:prstGeom prst="line">
            <a:avLst/>
          </a:prstGeom>
          <a:noFill/>
          <a:ln w="21590">
            <a:solidFill>
              <a:srgbClr val="8794A0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9" name="Shape 7"/>
          <p:cNvSpPr/>
          <p:nvPr/>
        </p:nvSpPr>
        <p:spPr>
          <a:xfrm>
            <a:off x="3959352" y="2423160"/>
            <a:ext cx="1371600" cy="658368"/>
          </a:xfrm>
          <a:prstGeom prst="roundRect">
            <a:avLst>
              <a:gd name="adj" fmla="val 11111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8"/>
          <p:cNvSpPr/>
          <p:nvPr/>
        </p:nvSpPr>
        <p:spPr>
          <a:xfrm>
            <a:off x="4032504" y="2478024"/>
            <a:ext cx="122529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Metabolismo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5330952" y="2752344"/>
            <a:ext cx="201168" cy="0"/>
          </a:xfrm>
          <a:prstGeom prst="line">
            <a:avLst/>
          </a:prstGeom>
          <a:noFill/>
          <a:ln w="21590">
            <a:solidFill>
              <a:srgbClr val="8794A0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2" name="Shape 10"/>
          <p:cNvSpPr/>
          <p:nvPr/>
        </p:nvSpPr>
        <p:spPr>
          <a:xfrm>
            <a:off x="5605272" y="2423160"/>
            <a:ext cx="1371600" cy="658368"/>
          </a:xfrm>
          <a:prstGeom prst="roundRect">
            <a:avLst>
              <a:gd name="adj" fmla="val 11111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5678424" y="2478024"/>
            <a:ext cx="122529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Redox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6976872" y="2752344"/>
            <a:ext cx="201168" cy="0"/>
          </a:xfrm>
          <a:prstGeom prst="line">
            <a:avLst/>
          </a:prstGeom>
          <a:noFill/>
          <a:ln w="21590">
            <a:solidFill>
              <a:srgbClr val="8794A0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5" name="Shape 13"/>
          <p:cNvSpPr/>
          <p:nvPr/>
        </p:nvSpPr>
        <p:spPr>
          <a:xfrm>
            <a:off x="7251192" y="2423160"/>
            <a:ext cx="1371600" cy="658368"/>
          </a:xfrm>
          <a:prstGeom prst="roundRect">
            <a:avLst>
              <a:gd name="adj" fmla="val 11111"/>
            </a:avLst>
          </a:prstGeom>
          <a:solidFill>
            <a:srgbClr val="F6B536"/>
          </a:solidFill>
          <a:ln w="12700">
            <a:solidFill>
              <a:srgbClr val="F6B536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6" name="Text 14"/>
          <p:cNvSpPr/>
          <p:nvPr/>
        </p:nvSpPr>
        <p:spPr>
          <a:xfrm>
            <a:off x="7324344" y="2478024"/>
            <a:ext cx="122529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Biomolécula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8622792" y="2752344"/>
            <a:ext cx="201168" cy="0"/>
          </a:xfrm>
          <a:prstGeom prst="line">
            <a:avLst/>
          </a:prstGeom>
          <a:noFill/>
          <a:ln w="21590">
            <a:solidFill>
              <a:srgbClr val="8794A0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8" name="Shape 16"/>
          <p:cNvSpPr/>
          <p:nvPr/>
        </p:nvSpPr>
        <p:spPr>
          <a:xfrm>
            <a:off x="8897112" y="2423160"/>
            <a:ext cx="1371600" cy="658368"/>
          </a:xfrm>
          <a:prstGeom prst="roundRect">
            <a:avLst>
              <a:gd name="adj" fmla="val 11111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9" name="Text 17"/>
          <p:cNvSpPr/>
          <p:nvPr/>
        </p:nvSpPr>
        <p:spPr>
          <a:xfrm>
            <a:off x="8970264" y="2478024"/>
            <a:ext cx="122529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Sinergia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10268712" y="2752344"/>
            <a:ext cx="201168" cy="0"/>
          </a:xfrm>
          <a:prstGeom prst="line">
            <a:avLst/>
          </a:prstGeom>
          <a:noFill/>
          <a:ln w="21590">
            <a:solidFill>
              <a:srgbClr val="8794A0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21" name="Shape 19"/>
          <p:cNvSpPr/>
          <p:nvPr/>
        </p:nvSpPr>
        <p:spPr>
          <a:xfrm>
            <a:off x="10543032" y="2423160"/>
            <a:ext cx="1371600" cy="658368"/>
          </a:xfrm>
          <a:prstGeom prst="roundRect">
            <a:avLst>
              <a:gd name="adj" fmla="val 11111"/>
            </a:avLst>
          </a:prstGeom>
          <a:solidFill>
            <a:srgbClr val="5677A3"/>
          </a:solidFill>
          <a:ln w="12700">
            <a:solidFill>
              <a:srgbClr val="5677A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2" name="Text 20"/>
          <p:cNvSpPr/>
          <p:nvPr/>
        </p:nvSpPr>
        <p:spPr>
          <a:xfrm>
            <a:off x="10616184" y="2478024"/>
            <a:ext cx="122529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Formulación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777240" y="3977640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5587A"/>
                </a:solidFill>
              </a:rPr>
              <a:t>Clase 1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777240" y="4343400"/>
            <a:ext cx="4572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243444"/>
                </a:solidFill>
              </a:rPr>
              <a:t>Responde: ¿qué biomolécula y por qué?</a:t>
            </a:r>
            <a:endParaRPr lang="en-US" sz="2400" dirty="0"/>
          </a:p>
        </p:txBody>
      </p:sp>
      <p:sp>
        <p:nvSpPr>
          <p:cNvPr id="25" name="Text 23"/>
          <p:cNvSpPr/>
          <p:nvPr/>
        </p:nvSpPr>
        <p:spPr>
          <a:xfrm>
            <a:off x="6492240" y="3977640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47C20"/>
                </a:solidFill>
              </a:rPr>
              <a:t>Clase 2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6492240" y="4343400"/>
            <a:ext cx="4663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43444"/>
                </a:solidFill>
              </a:rPr>
              <a:t>Responderá: ¿cuánto, con qué, cómo y a qué velocidad?</a:t>
            </a:r>
            <a:endParaRPr lang="en-US" sz="2200" dirty="0"/>
          </a:p>
        </p:txBody>
      </p:sp>
      <p:sp>
        <p:nvSpPr>
          <p:cNvPr id="28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558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685800"/>
            <a:ext cx="1097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>
                    <a:alpha val="20000"/>
                  </a:srgbClr>
                </a:solidFill>
              </a:rPr>
              <a:t>01</a:t>
            </a:r>
            <a:endParaRPr lang="en-US" sz="4800" dirty="0"/>
          </a:p>
        </p:txBody>
      </p:sp>
      <p:sp>
        <p:nvSpPr>
          <p:cNvPr id="3" name="Text 1"/>
          <p:cNvSpPr/>
          <p:nvPr/>
        </p:nvSpPr>
        <p:spPr>
          <a:xfrm>
            <a:off x="640080" y="1965960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50" dirty="0">
                <a:solidFill>
                  <a:srgbClr val="DDEAF1"/>
                </a:solidFill>
              </a:rPr>
              <a:t>DE ADMINISTRAR PRODUCTOS A FORMULAR CON RAZONAMIENTO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640080" y="2331720"/>
            <a:ext cx="67665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Fundamentos de la sueroterapia inmunológica</a:t>
            </a:r>
            <a:endParaRPr lang="en-US" sz="3600" dirty="0"/>
          </a:p>
        </p:txBody>
      </p:sp>
      <p:sp>
        <p:nvSpPr>
          <p:cNvPr id="5" name="Shape 3"/>
          <p:cNvSpPr/>
          <p:nvPr/>
        </p:nvSpPr>
        <p:spPr>
          <a:xfrm>
            <a:off x="658368" y="3977640"/>
            <a:ext cx="1828800" cy="0"/>
          </a:xfrm>
          <a:prstGeom prst="line">
            <a:avLst/>
          </a:prstGeom>
          <a:noFill/>
          <a:ln w="635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pic>
        <p:nvPicPr>
          <p:cNvPr id="6" name="Image 0" descr="/mnt/data/pptx_media/ppt/media/image10.jpeg"/>
          <p:cNvPicPr>
            <a:picLocks noChangeAspect="1"/>
          </p:cNvPicPr>
          <p:nvPr/>
        </p:nvPicPr>
        <p:blipFill>
          <a:blip r:embed="rId3">
            <a:alphaModFix amt="94000"/>
          </a:blip>
          <a:stretch>
            <a:fillRect/>
          </a:stretch>
        </p:blipFill>
        <p:spPr>
          <a:xfrm>
            <a:off x="7726680" y="960120"/>
            <a:ext cx="3794760" cy="44805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40080" y="6080760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EAF1"/>
                </a:solidFill>
              </a:rPr>
              <a:t>MÓDULO 5 · SUEROTERAPIA INMUNOLÓGICA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¿Qué entendemos por sueroterapia inmunológica?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85216" y="804672"/>
            <a:ext cx="10607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Administración intravenosa de líquidos y biomoléculas seleccionadas dentro de un plan clínico integrativo.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658368" y="1417320"/>
            <a:ext cx="2560320" cy="1828800"/>
          </a:xfrm>
          <a:prstGeom prst="roundRect">
            <a:avLst>
              <a:gd name="adj" fmla="val 3500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5" name="Shape 3"/>
          <p:cNvSpPr/>
          <p:nvPr/>
        </p:nvSpPr>
        <p:spPr>
          <a:xfrm>
            <a:off x="658368" y="1417320"/>
            <a:ext cx="82296" cy="182880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6" name="Text 4"/>
          <p:cNvSpPr/>
          <p:nvPr/>
        </p:nvSpPr>
        <p:spPr>
          <a:xfrm>
            <a:off x="859536" y="158191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dirty="0">
                <a:solidFill>
                  <a:srgbClr val="000000"/>
                </a:solidFill>
              </a:rPr>
              <a:t>◉</a:t>
            </a:r>
            <a:endParaRPr lang="en-US" sz="2300" dirty="0"/>
          </a:p>
        </p:txBody>
      </p:sp>
      <p:sp>
        <p:nvSpPr>
          <p:cNvPr id="7" name="Text 5"/>
          <p:cNvSpPr/>
          <p:nvPr/>
        </p:nvSpPr>
        <p:spPr>
          <a:xfrm>
            <a:off x="1316736" y="1563624"/>
            <a:ext cx="171907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Sustratos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877824" y="1984248"/>
            <a:ext cx="2121408" cy="10789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Vitaminas, minerales, aminoácidos y otros componentes con función metabólica o estructural.</a:t>
            </a:r>
            <a:endParaRPr lang="en-US" sz="1370" dirty="0"/>
          </a:p>
        </p:txBody>
      </p:sp>
      <p:sp>
        <p:nvSpPr>
          <p:cNvPr id="9" name="Shape 7"/>
          <p:cNvSpPr/>
          <p:nvPr/>
        </p:nvSpPr>
        <p:spPr>
          <a:xfrm>
            <a:off x="3401568" y="1417320"/>
            <a:ext cx="2560320" cy="1828800"/>
          </a:xfrm>
          <a:prstGeom prst="roundRect">
            <a:avLst>
              <a:gd name="adj" fmla="val 3500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0" name="Shape 8"/>
          <p:cNvSpPr/>
          <p:nvPr/>
        </p:nvSpPr>
        <p:spPr>
          <a:xfrm>
            <a:off x="3401568" y="1417320"/>
            <a:ext cx="82296" cy="182880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1" name="Text 9"/>
          <p:cNvSpPr/>
          <p:nvPr/>
        </p:nvSpPr>
        <p:spPr>
          <a:xfrm>
            <a:off x="3602736" y="158191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dirty="0">
                <a:solidFill>
                  <a:srgbClr val="000000"/>
                </a:solidFill>
              </a:rPr>
              <a:t>⚙</a:t>
            </a:r>
            <a:endParaRPr lang="en-US" sz="2300" dirty="0"/>
          </a:p>
        </p:txBody>
      </p:sp>
      <p:sp>
        <p:nvSpPr>
          <p:cNvPr id="12" name="Text 10"/>
          <p:cNvSpPr/>
          <p:nvPr/>
        </p:nvSpPr>
        <p:spPr>
          <a:xfrm>
            <a:off x="4059936" y="1563624"/>
            <a:ext cx="171907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Cofactores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3621024" y="1984248"/>
            <a:ext cx="2121408" cy="10789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Participan en reacciones enzimáticas, transferencia de electrones y síntesis celular.</a:t>
            </a:r>
            <a:endParaRPr lang="en-US" sz="1370" dirty="0"/>
          </a:p>
        </p:txBody>
      </p:sp>
      <p:sp>
        <p:nvSpPr>
          <p:cNvPr id="14" name="Shape 12"/>
          <p:cNvSpPr/>
          <p:nvPr/>
        </p:nvSpPr>
        <p:spPr>
          <a:xfrm>
            <a:off x="6144768" y="1417320"/>
            <a:ext cx="2560320" cy="1828800"/>
          </a:xfrm>
          <a:prstGeom prst="roundRect">
            <a:avLst>
              <a:gd name="adj" fmla="val 3500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5" name="Shape 13"/>
          <p:cNvSpPr/>
          <p:nvPr/>
        </p:nvSpPr>
        <p:spPr>
          <a:xfrm>
            <a:off x="6144768" y="1417320"/>
            <a:ext cx="82296" cy="182880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6" name="Text 14"/>
          <p:cNvSpPr/>
          <p:nvPr/>
        </p:nvSpPr>
        <p:spPr>
          <a:xfrm>
            <a:off x="6345936" y="158191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dirty="0">
                <a:solidFill>
                  <a:srgbClr val="000000"/>
                </a:solidFill>
              </a:rPr>
              <a:t>↔</a:t>
            </a:r>
            <a:endParaRPr lang="en-US" sz="2300" dirty="0"/>
          </a:p>
        </p:txBody>
      </p:sp>
      <p:sp>
        <p:nvSpPr>
          <p:cNvPr id="17" name="Text 15"/>
          <p:cNvSpPr/>
          <p:nvPr/>
        </p:nvSpPr>
        <p:spPr>
          <a:xfrm>
            <a:off x="6803136" y="1563624"/>
            <a:ext cx="171907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Redox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6364224" y="1984248"/>
            <a:ext cx="2121408" cy="10789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Apoyo al equilibrio entre producción de oxidantes y capacidad antioxidante.</a:t>
            </a:r>
            <a:endParaRPr lang="en-US" sz="1370" dirty="0"/>
          </a:p>
        </p:txBody>
      </p:sp>
      <p:sp>
        <p:nvSpPr>
          <p:cNvPr id="19" name="Shape 17"/>
          <p:cNvSpPr/>
          <p:nvPr/>
        </p:nvSpPr>
        <p:spPr>
          <a:xfrm>
            <a:off x="8887968" y="1417320"/>
            <a:ext cx="2560320" cy="1828800"/>
          </a:xfrm>
          <a:prstGeom prst="roundRect">
            <a:avLst>
              <a:gd name="adj" fmla="val 3500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0" name="Shape 18"/>
          <p:cNvSpPr/>
          <p:nvPr/>
        </p:nvSpPr>
        <p:spPr>
          <a:xfrm>
            <a:off x="8887968" y="1417320"/>
            <a:ext cx="82296" cy="182880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1" name="Text 19"/>
          <p:cNvSpPr/>
          <p:nvPr/>
        </p:nvSpPr>
        <p:spPr>
          <a:xfrm>
            <a:off x="9089136" y="158191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dirty="0">
                <a:solidFill>
                  <a:srgbClr val="000000"/>
                </a:solidFill>
              </a:rPr>
              <a:t>◎</a:t>
            </a:r>
            <a:endParaRPr lang="en-US" sz="2300" dirty="0"/>
          </a:p>
        </p:txBody>
      </p:sp>
      <p:sp>
        <p:nvSpPr>
          <p:cNvPr id="22" name="Text 20"/>
          <p:cNvSpPr/>
          <p:nvPr/>
        </p:nvSpPr>
        <p:spPr>
          <a:xfrm>
            <a:off x="9546336" y="1563624"/>
            <a:ext cx="171907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Inmunometabolismo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9107424" y="1984248"/>
            <a:ext cx="2121408" cy="10789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Interacción entre nutrientes, energía y función inmunitaria.</a:t>
            </a:r>
            <a:endParaRPr lang="en-US" sz="1370" dirty="0"/>
          </a:p>
        </p:txBody>
      </p:sp>
      <p:sp>
        <p:nvSpPr>
          <p:cNvPr id="24" name="Shape 22"/>
          <p:cNvSpPr/>
          <p:nvPr/>
        </p:nvSpPr>
        <p:spPr>
          <a:xfrm>
            <a:off x="777240" y="4160520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5" name="Text 23"/>
          <p:cNvSpPr/>
          <p:nvPr/>
        </p:nvSpPr>
        <p:spPr>
          <a:xfrm>
            <a:off x="960120" y="4279392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2359152" y="4251960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“Inmunológica” no significa que todos los componentes estimulen la inmunidad: muchos modulan el entorno metabólico que la sostiene.</a:t>
            </a:r>
            <a:endParaRPr lang="en-US" sz="1620" dirty="0"/>
          </a:p>
        </p:txBody>
      </p:sp>
      <p:sp>
        <p:nvSpPr>
          <p:cNvPr id="27" name="Text 25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Abbas et al., 2023; Hu et al., 2024; Manual Teórico Clase 1.</a:t>
            </a:r>
            <a:endParaRPr lang="en-US" sz="850" dirty="0"/>
          </a:p>
        </p:txBody>
      </p:sp>
      <p:sp>
        <p:nvSpPr>
          <p:cNvPr id="28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Inmunomodulación ≠ “subir las defensas”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85216" y="804672"/>
            <a:ext cx="10607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Una respuesta eficaz necesita activación, control y resolución.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914400" y="1554480"/>
            <a:ext cx="1828800" cy="594360"/>
          </a:xfrm>
          <a:prstGeom prst="roundRect">
            <a:avLst>
              <a:gd name="adj" fmla="val 12308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987552" y="1609344"/>
            <a:ext cx="1682496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DEFENSA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2834640" y="1847088"/>
            <a:ext cx="411480" cy="0"/>
          </a:xfrm>
          <a:prstGeom prst="line">
            <a:avLst/>
          </a:prstGeom>
          <a:noFill/>
          <a:ln w="25400">
            <a:solidFill>
              <a:srgbClr val="A6B2BE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5"/>
          <p:cNvSpPr/>
          <p:nvPr/>
        </p:nvSpPr>
        <p:spPr>
          <a:xfrm>
            <a:off x="3429000" y="1581912"/>
            <a:ext cx="7040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243444"/>
                </a:solidFill>
              </a:rPr>
              <a:t>Eliminar amenazas sin perder selectividad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914400" y="2834640"/>
            <a:ext cx="1828800" cy="594360"/>
          </a:xfrm>
          <a:prstGeom prst="roundRect">
            <a:avLst>
              <a:gd name="adj" fmla="val 12308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9" name="Text 7"/>
          <p:cNvSpPr/>
          <p:nvPr/>
        </p:nvSpPr>
        <p:spPr>
          <a:xfrm>
            <a:off x="987552" y="2889504"/>
            <a:ext cx="1682496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REGULACIÓN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2834640" y="3127248"/>
            <a:ext cx="411480" cy="0"/>
          </a:xfrm>
          <a:prstGeom prst="line">
            <a:avLst/>
          </a:prstGeom>
          <a:noFill/>
          <a:ln w="25400">
            <a:solidFill>
              <a:srgbClr val="A6B2BE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1" name="Text 9"/>
          <p:cNvSpPr/>
          <p:nvPr/>
        </p:nvSpPr>
        <p:spPr>
          <a:xfrm>
            <a:off x="3429000" y="2862072"/>
            <a:ext cx="7040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243444"/>
                </a:solidFill>
              </a:rPr>
              <a:t>Evitar respuestas desproporcionadas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914400" y="4114800"/>
            <a:ext cx="1828800" cy="594360"/>
          </a:xfrm>
          <a:prstGeom prst="roundRect">
            <a:avLst>
              <a:gd name="adj" fmla="val 12308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987552" y="4169664"/>
            <a:ext cx="1682496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RESOLUCIÓN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2834640" y="4407408"/>
            <a:ext cx="411480" cy="0"/>
          </a:xfrm>
          <a:prstGeom prst="line">
            <a:avLst/>
          </a:prstGeom>
          <a:noFill/>
          <a:ln w="25400">
            <a:solidFill>
              <a:srgbClr val="A6B2BE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5" name="Text 13"/>
          <p:cNvSpPr/>
          <p:nvPr/>
        </p:nvSpPr>
        <p:spPr>
          <a:xfrm>
            <a:off x="3429000" y="4142232"/>
            <a:ext cx="7040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243444"/>
                </a:solidFill>
              </a:rPr>
              <a:t>Limitar daño colateral y recuperar homeostasis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Abbas et al., 2023; Manual Teórico Clase 1.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Objetivos biológicos: pensar en funciones, no en cócteles</a:t>
            </a:r>
            <a:endParaRPr lang="en-US" sz="29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31520" y="1417320"/>
          <a:ext cx="10698480" cy="342900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46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9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Objetivo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Qué se intenta apoyar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Ejemplos de familias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Micronutrición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Disponibilidad de cofactores y sustratos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Vitaminas · minerales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Redox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Capacidad antioxidante y reciclaje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Vitamina C · GSH · Se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Bioenergética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ATP, coenzimas y rutas oxidativas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 · complejo B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Reparación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Matriz, síntesis proteica, colágeno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Aminoácidos · vitamina C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Shape 1"/>
          <p:cNvSpPr/>
          <p:nvPr/>
        </p:nvSpPr>
        <p:spPr>
          <a:xfrm>
            <a:off x="731520" y="1417320"/>
            <a:ext cx="2103120" cy="438912"/>
          </a:xfrm>
          <a:prstGeom prst="rect">
            <a:avLst/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2"/>
          <p:cNvSpPr/>
          <p:nvPr/>
        </p:nvSpPr>
        <p:spPr>
          <a:xfrm>
            <a:off x="768096" y="1490472"/>
            <a:ext cx="202996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80" b="1" dirty="0">
                <a:solidFill>
                  <a:srgbClr val="FFFFFF"/>
                </a:solidFill>
              </a:rPr>
              <a:t>Objetivo</a:t>
            </a:r>
            <a:endParaRPr lang="en-US" sz="1380" dirty="0"/>
          </a:p>
        </p:txBody>
      </p:sp>
      <p:sp>
        <p:nvSpPr>
          <p:cNvPr id="6" name="Shape 3"/>
          <p:cNvSpPr/>
          <p:nvPr/>
        </p:nvSpPr>
        <p:spPr>
          <a:xfrm>
            <a:off x="2834640" y="1417320"/>
            <a:ext cx="4846320" cy="438912"/>
          </a:xfrm>
          <a:prstGeom prst="rect">
            <a:avLst/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4"/>
          <p:cNvSpPr/>
          <p:nvPr/>
        </p:nvSpPr>
        <p:spPr>
          <a:xfrm>
            <a:off x="2871216" y="1490472"/>
            <a:ext cx="477316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80" b="1" dirty="0">
                <a:solidFill>
                  <a:srgbClr val="FFFFFF"/>
                </a:solidFill>
              </a:rPr>
              <a:t>Qué se intenta apoyar</a:t>
            </a:r>
            <a:endParaRPr lang="en-US" sz="1380" dirty="0"/>
          </a:p>
        </p:txBody>
      </p:sp>
      <p:sp>
        <p:nvSpPr>
          <p:cNvPr id="8" name="Shape 5"/>
          <p:cNvSpPr/>
          <p:nvPr/>
        </p:nvSpPr>
        <p:spPr>
          <a:xfrm>
            <a:off x="7680960" y="1417320"/>
            <a:ext cx="3749040" cy="438912"/>
          </a:xfrm>
          <a:prstGeom prst="rect">
            <a:avLst/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3" name="Text 6"/>
          <p:cNvSpPr/>
          <p:nvPr/>
        </p:nvSpPr>
        <p:spPr>
          <a:xfrm>
            <a:off x="7717536" y="1490472"/>
            <a:ext cx="36758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80" b="1" dirty="0">
                <a:solidFill>
                  <a:srgbClr val="FFFFFF"/>
                </a:solidFill>
              </a:rPr>
              <a:t>Ejemplos de familias</a:t>
            </a:r>
            <a:endParaRPr lang="en-US" sz="1380" dirty="0"/>
          </a:p>
        </p:txBody>
      </p:sp>
      <p:sp>
        <p:nvSpPr>
          <p:cNvPr id="10" name="Shape 7"/>
          <p:cNvSpPr/>
          <p:nvPr/>
        </p:nvSpPr>
        <p:spPr>
          <a:xfrm>
            <a:off x="777240" y="5102352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1" name="Text 8"/>
          <p:cNvSpPr/>
          <p:nvPr/>
        </p:nvSpPr>
        <p:spPr>
          <a:xfrm>
            <a:off x="960120" y="5221224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359152" y="5193792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La categoría funcional precede a la selección del componente.</a:t>
            </a:r>
            <a:endParaRPr lang="en-US" sz="1620" dirty="0"/>
          </a:p>
        </p:txBody>
      </p:sp>
      <p:sp>
        <p:nvSpPr>
          <p:cNvPr id="13" name="Text 10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Krause, 15.ª ed.; Hu et al., 2024; Manual Teórico Clase 1.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Administrar vitaminas vs. formular racionalmente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822960" y="1463040"/>
            <a:ext cx="4846320" cy="3291840"/>
          </a:xfrm>
          <a:prstGeom prst="roundRect">
            <a:avLst>
              <a:gd name="adj" fmla="val 1944"/>
            </a:avLst>
          </a:prstGeom>
          <a:solidFill>
            <a:srgbClr val="FFF8F0"/>
          </a:solidFill>
          <a:ln w="12700">
            <a:solidFill>
              <a:srgbClr val="F6C895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Text 2"/>
          <p:cNvSpPr/>
          <p:nvPr/>
        </p:nvSpPr>
        <p:spPr>
          <a:xfrm>
            <a:off x="1097280" y="1737360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47C20"/>
                </a:solidFill>
              </a:rPr>
              <a:t>MODELO LINEAL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1554480" y="2240280"/>
            <a:ext cx="32004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243444"/>
                </a:solidFill>
              </a:rPr>
              <a:t>Síntoma</a:t>
            </a:r>
            <a:endParaRPr lang="en-US" sz="2500" dirty="0"/>
          </a:p>
          <a:p>
            <a:pPr marL="0" indent="0" algn="ctr">
              <a:buNone/>
            </a:pPr>
            <a:r>
              <a:rPr lang="en-US" sz="2500" b="1" dirty="0">
                <a:solidFill>
                  <a:srgbClr val="243444"/>
                </a:solidFill>
              </a:rPr>
              <a:t>↓</a:t>
            </a:r>
            <a:endParaRPr lang="en-US" sz="2500" dirty="0"/>
          </a:p>
          <a:p>
            <a:pPr marL="0" indent="0" algn="ctr">
              <a:buNone/>
            </a:pPr>
            <a:r>
              <a:rPr lang="en-US" sz="2500" b="1" dirty="0">
                <a:solidFill>
                  <a:srgbClr val="243444"/>
                </a:solidFill>
              </a:rPr>
              <a:t>“Cóctel”</a:t>
            </a:r>
            <a:endParaRPr lang="en-US" sz="2500" dirty="0"/>
          </a:p>
          <a:p>
            <a:pPr marL="0" indent="0" algn="ctr">
              <a:buNone/>
            </a:pPr>
            <a:r>
              <a:rPr lang="en-US" sz="2500" b="1" dirty="0">
                <a:solidFill>
                  <a:srgbClr val="243444"/>
                </a:solidFill>
              </a:rPr>
              <a:t>↓</a:t>
            </a:r>
            <a:endParaRPr lang="en-US" sz="2500" dirty="0"/>
          </a:p>
          <a:p>
            <a:pPr marL="0" indent="0" algn="ctr">
              <a:buNone/>
            </a:pPr>
            <a:r>
              <a:rPr lang="en-US" sz="2500" b="1" dirty="0">
                <a:solidFill>
                  <a:srgbClr val="243444"/>
                </a:solidFill>
              </a:rPr>
              <a:t>Repetir</a:t>
            </a:r>
            <a:endParaRPr lang="en-US" sz="2500" dirty="0"/>
          </a:p>
        </p:txBody>
      </p:sp>
      <p:sp>
        <p:nvSpPr>
          <p:cNvPr id="6" name="Shape 4"/>
          <p:cNvSpPr/>
          <p:nvPr/>
        </p:nvSpPr>
        <p:spPr>
          <a:xfrm>
            <a:off x="6537960" y="1463040"/>
            <a:ext cx="4846320" cy="3291840"/>
          </a:xfrm>
          <a:prstGeom prst="roundRect">
            <a:avLst>
              <a:gd name="adj" fmla="val 1944"/>
            </a:avLst>
          </a:prstGeom>
          <a:solidFill>
            <a:srgbClr val="F0F8FB"/>
          </a:solidFill>
          <a:ln w="12700">
            <a:solidFill>
              <a:srgbClr val="A7D4E4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5"/>
          <p:cNvSpPr/>
          <p:nvPr/>
        </p:nvSpPr>
        <p:spPr>
          <a:xfrm>
            <a:off x="6812280" y="173736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D83B3"/>
                </a:solidFill>
              </a:rPr>
              <a:t>MODELO FISIOLÓGICO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6903720" y="2331720"/>
            <a:ext cx="41148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243444"/>
                </a:solidFill>
              </a:rPr>
              <a:t>Paciente → objetivo → sistema → ruta → biomolécula → seguimiento</a:t>
            </a:r>
            <a:endParaRPr lang="en-US" sz="2300" dirty="0"/>
          </a:p>
        </p:txBody>
      </p:sp>
      <p:sp>
        <p:nvSpPr>
          <p:cNvPr id="9" name="Shape 7"/>
          <p:cNvSpPr/>
          <p:nvPr/>
        </p:nvSpPr>
        <p:spPr>
          <a:xfrm>
            <a:off x="777240" y="5102352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8"/>
          <p:cNvSpPr/>
          <p:nvPr/>
        </p:nvSpPr>
        <p:spPr>
          <a:xfrm>
            <a:off x="960120" y="5221224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2359152" y="5193792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El valor docente está en poder justificar cada componente de la formulación.</a:t>
            </a:r>
            <a:endParaRPr lang="en-US" sz="1620" dirty="0"/>
          </a:p>
        </p:txBody>
      </p:sp>
      <p:sp>
        <p:nvSpPr>
          <p:cNvPr id="12" name="Text 10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Manual Teórico Clase 1; PRAXSTETIC, Sueroterapia inmunológica.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2D83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685800"/>
            <a:ext cx="1097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>
                    <a:alpha val="20000"/>
                  </a:srgbClr>
                </a:solidFill>
              </a:rPr>
              <a:t>02</a:t>
            </a:r>
            <a:endParaRPr lang="en-US" sz="4800" dirty="0"/>
          </a:p>
        </p:txBody>
      </p:sp>
      <p:sp>
        <p:nvSpPr>
          <p:cNvPr id="3" name="Text 1"/>
          <p:cNvSpPr/>
          <p:nvPr/>
        </p:nvSpPr>
        <p:spPr>
          <a:xfrm>
            <a:off x="640080" y="1965960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50" dirty="0">
                <a:solidFill>
                  <a:srgbClr val="DDEAF1"/>
                </a:solidFill>
              </a:rPr>
              <a:t>BIODISPONIBILIDAD, DISTRIBUCIÓN Y ELIMINACIÓN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640080" y="2331720"/>
            <a:ext cx="67665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De la bolsa intravenosa a la célula</a:t>
            </a:r>
            <a:endParaRPr lang="en-US" sz="3600" dirty="0"/>
          </a:p>
        </p:txBody>
      </p:sp>
      <p:sp>
        <p:nvSpPr>
          <p:cNvPr id="5" name="Shape 3"/>
          <p:cNvSpPr/>
          <p:nvPr/>
        </p:nvSpPr>
        <p:spPr>
          <a:xfrm>
            <a:off x="658368" y="3977640"/>
            <a:ext cx="1828800" cy="0"/>
          </a:xfrm>
          <a:prstGeom prst="line">
            <a:avLst/>
          </a:prstGeom>
          <a:noFill/>
          <a:ln w="635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pic>
        <p:nvPicPr>
          <p:cNvPr id="6" name="Image 0" descr="/mnt/data/pptx_media/ppt/media/image17.png"/>
          <p:cNvPicPr>
            <a:picLocks noChangeAspect="1"/>
          </p:cNvPicPr>
          <p:nvPr/>
        </p:nvPicPr>
        <p:blipFill>
          <a:blip r:embed="rId3">
            <a:alphaModFix amt="94000"/>
          </a:blip>
          <a:stretch>
            <a:fillRect/>
          </a:stretch>
        </p:blipFill>
        <p:spPr>
          <a:xfrm>
            <a:off x="7726680" y="960120"/>
            <a:ext cx="3794760" cy="44805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40080" y="6080760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EAF1"/>
                </a:solidFill>
              </a:rPr>
              <a:t>MÓDULO 5 · SUEROTERAPIA INMUNOLÓGICA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Compartimentos corporales: el primer mapa de distribución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914400" y="1828800"/>
            <a:ext cx="2834640" cy="2834640"/>
          </a:xfrm>
          <a:prstGeom prst="ellipse">
            <a:avLst/>
          </a:prstGeom>
          <a:solidFill>
            <a:srgbClr val="15587A">
              <a:alpha val="90000"/>
            </a:srgbClr>
          </a:solidFill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Text 2"/>
          <p:cNvSpPr/>
          <p:nvPr/>
        </p:nvSpPr>
        <p:spPr>
          <a:xfrm>
            <a:off x="1234440" y="2468880"/>
            <a:ext cx="2194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INTRAVASCULAR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1234440" y="3017520"/>
            <a:ext cx="21945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50" dirty="0">
                <a:solidFill>
                  <a:srgbClr val="FFFFFF"/>
                </a:solidFill>
              </a:rPr>
              <a:t>La infusión entra aquí primero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3767328" y="3246120"/>
            <a:ext cx="667512" cy="0"/>
          </a:xfrm>
          <a:prstGeom prst="line">
            <a:avLst/>
          </a:prstGeom>
          <a:noFill/>
          <a:ln w="25400">
            <a:solidFill>
              <a:srgbClr val="82909A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7" name="Shape 5"/>
          <p:cNvSpPr/>
          <p:nvPr/>
        </p:nvSpPr>
        <p:spPr>
          <a:xfrm>
            <a:off x="4617720" y="1828800"/>
            <a:ext cx="2834640" cy="2834640"/>
          </a:xfrm>
          <a:prstGeom prst="ellipse">
            <a:avLst/>
          </a:prstGeom>
          <a:solidFill>
            <a:srgbClr val="37A9C8">
              <a:alpha val="87000"/>
            </a:srgbClr>
          </a:solidFill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8" name="Text 6"/>
          <p:cNvSpPr/>
          <p:nvPr/>
        </p:nvSpPr>
        <p:spPr>
          <a:xfrm>
            <a:off x="4937760" y="2468880"/>
            <a:ext cx="2194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INTERSTICIAL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4937760" y="3017520"/>
            <a:ext cx="21945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50" dirty="0">
                <a:solidFill>
                  <a:srgbClr val="FFFFFF"/>
                </a:solidFill>
              </a:rPr>
              <a:t>Distribución entre capilares y tejidos</a:t>
            </a:r>
            <a:endParaRPr lang="en-US" sz="1450" dirty="0"/>
          </a:p>
        </p:txBody>
      </p:sp>
      <p:sp>
        <p:nvSpPr>
          <p:cNvPr id="10" name="Shape 8"/>
          <p:cNvSpPr/>
          <p:nvPr/>
        </p:nvSpPr>
        <p:spPr>
          <a:xfrm>
            <a:off x="7470648" y="3246120"/>
            <a:ext cx="667512" cy="0"/>
          </a:xfrm>
          <a:prstGeom prst="line">
            <a:avLst/>
          </a:prstGeom>
          <a:noFill/>
          <a:ln w="25400">
            <a:solidFill>
              <a:srgbClr val="82909A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1" name="Shape 9"/>
          <p:cNvSpPr/>
          <p:nvPr/>
        </p:nvSpPr>
        <p:spPr>
          <a:xfrm>
            <a:off x="8321040" y="1828800"/>
            <a:ext cx="2834640" cy="2834640"/>
          </a:xfrm>
          <a:prstGeom prst="ellipse">
            <a:avLst/>
          </a:prstGeom>
          <a:solidFill>
            <a:srgbClr val="2FA28F">
              <a:alpha val="84000"/>
            </a:srgbClr>
          </a:solidFill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2" name="Text 10"/>
          <p:cNvSpPr/>
          <p:nvPr/>
        </p:nvSpPr>
        <p:spPr>
          <a:xfrm>
            <a:off x="8641080" y="2468880"/>
            <a:ext cx="2194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INTRACELULAR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641080" y="3017520"/>
            <a:ext cx="21945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50" dirty="0">
                <a:solidFill>
                  <a:srgbClr val="FFFFFF"/>
                </a:solidFill>
              </a:rPr>
              <a:t>Utilización, metabolismo o almacenamiento</a:t>
            </a:r>
            <a:endParaRPr lang="en-US" sz="1450" dirty="0"/>
          </a:p>
        </p:txBody>
      </p:sp>
      <p:sp>
        <p:nvSpPr>
          <p:cNvPr id="14" name="Shape 12"/>
          <p:cNvSpPr/>
          <p:nvPr/>
        </p:nvSpPr>
        <p:spPr>
          <a:xfrm>
            <a:off x="777240" y="5166360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5" name="Text 13"/>
          <p:cNvSpPr/>
          <p:nvPr/>
        </p:nvSpPr>
        <p:spPr>
          <a:xfrm>
            <a:off x="960120" y="5285232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2359152" y="5257800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La vía intravenosa garantiza entrada al compartimento vascular; la distribución posterior depende de la molécula y del paciente.</a:t>
            </a:r>
            <a:endParaRPr lang="en-US" sz="1620" dirty="0"/>
          </a:p>
        </p:txBody>
      </p:sp>
      <p:sp>
        <p:nvSpPr>
          <p:cNvPr id="17" name="Text 15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Hall &amp; Hall, 2021; Krause, 15.ª ed.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Vía oral vs. vía intravenosa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85216" y="804672"/>
            <a:ext cx="10607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 diferencia principal no es “potencia”; es exposición sistémica.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77240" y="1325880"/>
            <a:ext cx="5074920" cy="4114800"/>
          </a:xfrm>
          <a:prstGeom prst="roundRect">
            <a:avLst>
              <a:gd name="adj" fmla="val 1333"/>
            </a:avLst>
          </a:prstGeom>
          <a:solidFill>
            <a:srgbClr val="FFFFFF"/>
          </a:solidFill>
          <a:ln w="12700">
            <a:solidFill>
              <a:srgbClr val="D6E1E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1005840" y="1572768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7D9341"/>
                </a:solidFill>
              </a:rPr>
              <a:t>VÍA ORAL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1234440" y="2057400"/>
            <a:ext cx="3566160" cy="384048"/>
          </a:xfrm>
          <a:prstGeom prst="roundRect">
            <a:avLst>
              <a:gd name="adj" fmla="val 19048"/>
            </a:avLst>
          </a:prstGeom>
          <a:solidFill>
            <a:srgbClr val="EFF5EA"/>
          </a:solidFill>
          <a:ln w="12700">
            <a:solidFill>
              <a:srgbClr val="EFF5E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5"/>
          <p:cNvSpPr/>
          <p:nvPr/>
        </p:nvSpPr>
        <p:spPr>
          <a:xfrm>
            <a:off x="1307592" y="2112264"/>
            <a:ext cx="34198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243444"/>
                </a:solidFill>
              </a:rPr>
              <a:t>Ingesta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3017520" y="2450592"/>
            <a:ext cx="0" cy="164592"/>
          </a:xfrm>
          <a:prstGeom prst="line">
            <a:avLst/>
          </a:prstGeom>
          <a:noFill/>
          <a:ln w="15240">
            <a:solidFill>
              <a:srgbClr val="A7B59C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9" name="Shape 7"/>
          <p:cNvSpPr/>
          <p:nvPr/>
        </p:nvSpPr>
        <p:spPr>
          <a:xfrm>
            <a:off x="1234440" y="2624328"/>
            <a:ext cx="3566160" cy="384048"/>
          </a:xfrm>
          <a:prstGeom prst="roundRect">
            <a:avLst>
              <a:gd name="adj" fmla="val 19048"/>
            </a:avLst>
          </a:prstGeom>
          <a:solidFill>
            <a:srgbClr val="EFF5EA"/>
          </a:solidFill>
          <a:ln w="12700">
            <a:solidFill>
              <a:srgbClr val="EFF5E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8"/>
          <p:cNvSpPr/>
          <p:nvPr/>
        </p:nvSpPr>
        <p:spPr>
          <a:xfrm>
            <a:off x="1307592" y="2679192"/>
            <a:ext cx="34198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243444"/>
                </a:solidFill>
              </a:rPr>
              <a:t>Disolución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3017520" y="3017520"/>
            <a:ext cx="0" cy="164592"/>
          </a:xfrm>
          <a:prstGeom prst="line">
            <a:avLst/>
          </a:prstGeom>
          <a:noFill/>
          <a:ln w="15240">
            <a:solidFill>
              <a:srgbClr val="A7B59C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2" name="Shape 10"/>
          <p:cNvSpPr/>
          <p:nvPr/>
        </p:nvSpPr>
        <p:spPr>
          <a:xfrm>
            <a:off x="1234440" y="3191256"/>
            <a:ext cx="3566160" cy="384048"/>
          </a:xfrm>
          <a:prstGeom prst="roundRect">
            <a:avLst>
              <a:gd name="adj" fmla="val 19048"/>
            </a:avLst>
          </a:prstGeom>
          <a:solidFill>
            <a:srgbClr val="EFF5EA"/>
          </a:solidFill>
          <a:ln w="12700">
            <a:solidFill>
              <a:srgbClr val="EFF5E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1307592" y="3246120"/>
            <a:ext cx="34198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243444"/>
                </a:solidFill>
              </a:rPr>
              <a:t>Absorción intestinal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3017520" y="3584448"/>
            <a:ext cx="0" cy="164592"/>
          </a:xfrm>
          <a:prstGeom prst="line">
            <a:avLst/>
          </a:prstGeom>
          <a:noFill/>
          <a:ln w="15240">
            <a:solidFill>
              <a:srgbClr val="A7B59C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5" name="Shape 13"/>
          <p:cNvSpPr/>
          <p:nvPr/>
        </p:nvSpPr>
        <p:spPr>
          <a:xfrm>
            <a:off x="1234440" y="3758184"/>
            <a:ext cx="3566160" cy="384048"/>
          </a:xfrm>
          <a:prstGeom prst="roundRect">
            <a:avLst>
              <a:gd name="adj" fmla="val 19048"/>
            </a:avLst>
          </a:prstGeom>
          <a:solidFill>
            <a:srgbClr val="EFF5EA"/>
          </a:solidFill>
          <a:ln w="12700">
            <a:solidFill>
              <a:srgbClr val="EFF5E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6" name="Text 14"/>
          <p:cNvSpPr/>
          <p:nvPr/>
        </p:nvSpPr>
        <p:spPr>
          <a:xfrm>
            <a:off x="1307592" y="3813048"/>
            <a:ext cx="34198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243444"/>
                </a:solidFill>
              </a:rPr>
              <a:t>Metabolismo presistémico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3017520" y="4151376"/>
            <a:ext cx="0" cy="164592"/>
          </a:xfrm>
          <a:prstGeom prst="line">
            <a:avLst/>
          </a:prstGeom>
          <a:noFill/>
          <a:ln w="15240">
            <a:solidFill>
              <a:srgbClr val="A7B59C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8" name="Shape 16"/>
          <p:cNvSpPr/>
          <p:nvPr/>
        </p:nvSpPr>
        <p:spPr>
          <a:xfrm>
            <a:off x="1234440" y="4325112"/>
            <a:ext cx="3566160" cy="384048"/>
          </a:xfrm>
          <a:prstGeom prst="roundRect">
            <a:avLst>
              <a:gd name="adj" fmla="val 19048"/>
            </a:avLst>
          </a:prstGeom>
          <a:solidFill>
            <a:srgbClr val="EFF5EA"/>
          </a:solidFill>
          <a:ln w="12700">
            <a:solidFill>
              <a:srgbClr val="EFF5E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9" name="Text 17"/>
          <p:cNvSpPr/>
          <p:nvPr/>
        </p:nvSpPr>
        <p:spPr>
          <a:xfrm>
            <a:off x="1307592" y="4379976"/>
            <a:ext cx="34198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243444"/>
                </a:solidFill>
              </a:rPr>
              <a:t>Circulación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6336792" y="1325880"/>
            <a:ext cx="5074920" cy="4114800"/>
          </a:xfrm>
          <a:prstGeom prst="roundRect">
            <a:avLst>
              <a:gd name="adj" fmla="val 1333"/>
            </a:avLst>
          </a:prstGeom>
          <a:solidFill>
            <a:srgbClr val="FFFFFF"/>
          </a:solidFill>
          <a:ln w="12700">
            <a:solidFill>
              <a:srgbClr val="D6E1E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1" name="Text 19"/>
          <p:cNvSpPr/>
          <p:nvPr/>
        </p:nvSpPr>
        <p:spPr>
          <a:xfrm>
            <a:off x="6565392" y="1572768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D83B3"/>
                </a:solidFill>
              </a:rPr>
              <a:t>VÍA INTRAVENOSA</a:t>
            </a:r>
            <a:endParaRPr lang="en-US" sz="1800" dirty="0"/>
          </a:p>
        </p:txBody>
      </p:sp>
      <p:sp>
        <p:nvSpPr>
          <p:cNvPr id="22" name="Shape 20"/>
          <p:cNvSpPr/>
          <p:nvPr/>
        </p:nvSpPr>
        <p:spPr>
          <a:xfrm>
            <a:off x="6812280" y="2057400"/>
            <a:ext cx="3566160" cy="384048"/>
          </a:xfrm>
          <a:prstGeom prst="roundRect">
            <a:avLst>
              <a:gd name="adj" fmla="val 19048"/>
            </a:avLst>
          </a:prstGeom>
          <a:solidFill>
            <a:srgbClr val="EAF4FA"/>
          </a:solidFill>
          <a:ln w="12700">
            <a:solidFill>
              <a:srgbClr val="EAF4F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3" name="Text 21"/>
          <p:cNvSpPr/>
          <p:nvPr/>
        </p:nvSpPr>
        <p:spPr>
          <a:xfrm>
            <a:off x="6885432" y="2112264"/>
            <a:ext cx="34198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243444"/>
                </a:solidFill>
              </a:rPr>
              <a:t>Acceso vascular</a:t>
            </a:r>
            <a:endParaRPr lang="en-US" sz="1300" dirty="0"/>
          </a:p>
        </p:txBody>
      </p:sp>
      <p:sp>
        <p:nvSpPr>
          <p:cNvPr id="24" name="Shape 22"/>
          <p:cNvSpPr/>
          <p:nvPr/>
        </p:nvSpPr>
        <p:spPr>
          <a:xfrm>
            <a:off x="8595360" y="2450592"/>
            <a:ext cx="0" cy="164592"/>
          </a:xfrm>
          <a:prstGeom prst="line">
            <a:avLst/>
          </a:prstGeom>
          <a:noFill/>
          <a:ln w="15240">
            <a:solidFill>
              <a:srgbClr val="92B8CE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25" name="Shape 23"/>
          <p:cNvSpPr/>
          <p:nvPr/>
        </p:nvSpPr>
        <p:spPr>
          <a:xfrm>
            <a:off x="6812280" y="2624328"/>
            <a:ext cx="3566160" cy="384048"/>
          </a:xfrm>
          <a:prstGeom prst="roundRect">
            <a:avLst>
              <a:gd name="adj" fmla="val 19048"/>
            </a:avLst>
          </a:prstGeom>
          <a:solidFill>
            <a:srgbClr val="EAF4FA"/>
          </a:solidFill>
          <a:ln w="12700">
            <a:solidFill>
              <a:srgbClr val="EAF4F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6" name="Text 24"/>
          <p:cNvSpPr/>
          <p:nvPr/>
        </p:nvSpPr>
        <p:spPr>
          <a:xfrm>
            <a:off x="6885432" y="2679192"/>
            <a:ext cx="34198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243444"/>
                </a:solidFill>
              </a:rPr>
              <a:t>Compartimento plasmático</a:t>
            </a:r>
            <a:endParaRPr lang="en-US" sz="1300" dirty="0"/>
          </a:p>
        </p:txBody>
      </p:sp>
      <p:sp>
        <p:nvSpPr>
          <p:cNvPr id="27" name="Shape 25"/>
          <p:cNvSpPr/>
          <p:nvPr/>
        </p:nvSpPr>
        <p:spPr>
          <a:xfrm>
            <a:off x="8595360" y="3017520"/>
            <a:ext cx="0" cy="164592"/>
          </a:xfrm>
          <a:prstGeom prst="line">
            <a:avLst/>
          </a:prstGeom>
          <a:noFill/>
          <a:ln w="15240">
            <a:solidFill>
              <a:srgbClr val="92B8CE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28" name="Shape 26"/>
          <p:cNvSpPr/>
          <p:nvPr/>
        </p:nvSpPr>
        <p:spPr>
          <a:xfrm>
            <a:off x="6812280" y="3191256"/>
            <a:ext cx="3566160" cy="384048"/>
          </a:xfrm>
          <a:prstGeom prst="roundRect">
            <a:avLst>
              <a:gd name="adj" fmla="val 19048"/>
            </a:avLst>
          </a:prstGeom>
          <a:solidFill>
            <a:srgbClr val="EAF4FA"/>
          </a:solidFill>
          <a:ln w="12700">
            <a:solidFill>
              <a:srgbClr val="EAF4F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9" name="Text 27"/>
          <p:cNvSpPr/>
          <p:nvPr/>
        </p:nvSpPr>
        <p:spPr>
          <a:xfrm>
            <a:off x="6885432" y="3246120"/>
            <a:ext cx="34198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243444"/>
                </a:solidFill>
              </a:rPr>
              <a:t>Distribución tisular</a:t>
            </a:r>
            <a:endParaRPr lang="en-US" sz="1300" dirty="0"/>
          </a:p>
        </p:txBody>
      </p:sp>
      <p:sp>
        <p:nvSpPr>
          <p:cNvPr id="30" name="Shape 28"/>
          <p:cNvSpPr/>
          <p:nvPr/>
        </p:nvSpPr>
        <p:spPr>
          <a:xfrm>
            <a:off x="8595360" y="3584448"/>
            <a:ext cx="0" cy="164592"/>
          </a:xfrm>
          <a:prstGeom prst="line">
            <a:avLst/>
          </a:prstGeom>
          <a:noFill/>
          <a:ln w="15240">
            <a:solidFill>
              <a:srgbClr val="92B8CE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31" name="Shape 29"/>
          <p:cNvSpPr/>
          <p:nvPr/>
        </p:nvSpPr>
        <p:spPr>
          <a:xfrm>
            <a:off x="6812280" y="3758184"/>
            <a:ext cx="3566160" cy="384048"/>
          </a:xfrm>
          <a:prstGeom prst="roundRect">
            <a:avLst>
              <a:gd name="adj" fmla="val 19048"/>
            </a:avLst>
          </a:prstGeom>
          <a:solidFill>
            <a:srgbClr val="EAF4FA"/>
          </a:solidFill>
          <a:ln w="12700">
            <a:solidFill>
              <a:srgbClr val="EAF4F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32" name="Text 30"/>
          <p:cNvSpPr/>
          <p:nvPr/>
        </p:nvSpPr>
        <p:spPr>
          <a:xfrm>
            <a:off x="6885432" y="3813048"/>
            <a:ext cx="34198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243444"/>
                </a:solidFill>
              </a:rPr>
              <a:t>Transporte celular</a:t>
            </a:r>
            <a:endParaRPr lang="en-US" sz="1300" dirty="0"/>
          </a:p>
        </p:txBody>
      </p:sp>
      <p:sp>
        <p:nvSpPr>
          <p:cNvPr id="33" name="Shape 31"/>
          <p:cNvSpPr/>
          <p:nvPr/>
        </p:nvSpPr>
        <p:spPr>
          <a:xfrm>
            <a:off x="8595360" y="4151376"/>
            <a:ext cx="0" cy="164592"/>
          </a:xfrm>
          <a:prstGeom prst="line">
            <a:avLst/>
          </a:prstGeom>
          <a:noFill/>
          <a:ln w="15240">
            <a:solidFill>
              <a:srgbClr val="92B8CE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34" name="Shape 32"/>
          <p:cNvSpPr/>
          <p:nvPr/>
        </p:nvSpPr>
        <p:spPr>
          <a:xfrm>
            <a:off x="6812280" y="4325112"/>
            <a:ext cx="3566160" cy="384048"/>
          </a:xfrm>
          <a:prstGeom prst="roundRect">
            <a:avLst>
              <a:gd name="adj" fmla="val 19048"/>
            </a:avLst>
          </a:prstGeom>
          <a:solidFill>
            <a:srgbClr val="EAF4FA"/>
          </a:solidFill>
          <a:ln w="12700">
            <a:solidFill>
              <a:srgbClr val="EAF4F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35" name="Text 33"/>
          <p:cNvSpPr/>
          <p:nvPr/>
        </p:nvSpPr>
        <p:spPr>
          <a:xfrm>
            <a:off x="6885432" y="4379976"/>
            <a:ext cx="34198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243444"/>
                </a:solidFill>
              </a:rPr>
              <a:t>Metabolismo / eliminación</a:t>
            </a:r>
            <a:endParaRPr lang="en-US" sz="1300" dirty="0"/>
          </a:p>
        </p:txBody>
      </p:sp>
      <p:sp>
        <p:nvSpPr>
          <p:cNvPr id="36" name="Text 34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Hall &amp; Hall, 2021; Doseděl et al., 2021.</a:t>
            </a:r>
            <a:endParaRPr lang="en-US" sz="850" dirty="0"/>
          </a:p>
        </p:txBody>
      </p:sp>
      <p:sp>
        <p:nvSpPr>
          <p:cNvPr id="37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100 % de biodisponibilidad no significa 100 % de utilización celular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777240" y="1965960"/>
            <a:ext cx="2057400" cy="658368"/>
          </a:xfrm>
          <a:prstGeom prst="roundRect">
            <a:avLst>
              <a:gd name="adj" fmla="val 11111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Text 2"/>
          <p:cNvSpPr/>
          <p:nvPr/>
        </p:nvSpPr>
        <p:spPr>
          <a:xfrm>
            <a:off x="850392" y="2020824"/>
            <a:ext cx="191109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DOSIS ADMINISTRADA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2852928" y="2295144"/>
            <a:ext cx="484632" cy="0"/>
          </a:xfrm>
          <a:prstGeom prst="line">
            <a:avLst/>
          </a:prstGeom>
          <a:noFill/>
          <a:ln w="25400">
            <a:solidFill>
              <a:srgbClr val="5E6B7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6" name="Shape 4"/>
          <p:cNvSpPr/>
          <p:nvPr/>
        </p:nvSpPr>
        <p:spPr>
          <a:xfrm>
            <a:off x="3364992" y="1965960"/>
            <a:ext cx="2286000" cy="658368"/>
          </a:xfrm>
          <a:prstGeom prst="roundRect">
            <a:avLst>
              <a:gd name="adj" fmla="val 11111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5"/>
          <p:cNvSpPr/>
          <p:nvPr/>
        </p:nvSpPr>
        <p:spPr>
          <a:xfrm>
            <a:off x="3438144" y="2020824"/>
            <a:ext cx="213969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EXPOSICIÓN PLASMÁTICA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669280" y="2295144"/>
            <a:ext cx="502920" cy="0"/>
          </a:xfrm>
          <a:prstGeom prst="line">
            <a:avLst/>
          </a:prstGeom>
          <a:noFill/>
          <a:ln w="25400">
            <a:solidFill>
              <a:srgbClr val="5E6B7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9" name="Shape 7"/>
          <p:cNvSpPr/>
          <p:nvPr/>
        </p:nvSpPr>
        <p:spPr>
          <a:xfrm>
            <a:off x="6199632" y="1965960"/>
            <a:ext cx="1737360" cy="658368"/>
          </a:xfrm>
          <a:prstGeom prst="roundRect">
            <a:avLst>
              <a:gd name="adj" fmla="val 11111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8"/>
          <p:cNvSpPr/>
          <p:nvPr/>
        </p:nvSpPr>
        <p:spPr>
          <a:xfrm>
            <a:off x="6272784" y="2020824"/>
            <a:ext cx="159105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DISTRIBUCIÓN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7955280" y="2295144"/>
            <a:ext cx="502920" cy="0"/>
          </a:xfrm>
          <a:prstGeom prst="line">
            <a:avLst/>
          </a:prstGeom>
          <a:noFill/>
          <a:ln w="25400">
            <a:solidFill>
              <a:srgbClr val="5E6B7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2" name="Shape 10"/>
          <p:cNvSpPr/>
          <p:nvPr/>
        </p:nvSpPr>
        <p:spPr>
          <a:xfrm>
            <a:off x="8485632" y="1965960"/>
            <a:ext cx="2011680" cy="658368"/>
          </a:xfrm>
          <a:prstGeom prst="roundRect">
            <a:avLst>
              <a:gd name="adj" fmla="val 11111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8558784" y="2020824"/>
            <a:ext cx="18653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ENTRADA CELULAR</a:t>
            </a:r>
            <a:endParaRPr lang="en-US" sz="1500" dirty="0"/>
          </a:p>
        </p:txBody>
      </p:sp>
      <p:sp>
        <p:nvSpPr>
          <p:cNvPr id="14" name="Shape 12"/>
          <p:cNvSpPr/>
          <p:nvPr/>
        </p:nvSpPr>
        <p:spPr>
          <a:xfrm>
            <a:off x="3017520" y="3794760"/>
            <a:ext cx="1828800" cy="621792"/>
          </a:xfrm>
          <a:prstGeom prst="roundRect">
            <a:avLst>
              <a:gd name="adj" fmla="val 11765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5" name="Text 13"/>
          <p:cNvSpPr/>
          <p:nvPr/>
        </p:nvSpPr>
        <p:spPr>
          <a:xfrm>
            <a:off x="3090672" y="3849624"/>
            <a:ext cx="168249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METABOLISMO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5175504" y="3794760"/>
            <a:ext cx="1828800" cy="621792"/>
          </a:xfrm>
          <a:prstGeom prst="roundRect">
            <a:avLst>
              <a:gd name="adj" fmla="val 11765"/>
            </a:avLst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7" name="Text 15"/>
          <p:cNvSpPr/>
          <p:nvPr/>
        </p:nvSpPr>
        <p:spPr>
          <a:xfrm>
            <a:off x="5248656" y="3849624"/>
            <a:ext cx="168249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ALMACENAMIENTO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7333488" y="3794760"/>
            <a:ext cx="1828800" cy="621792"/>
          </a:xfrm>
          <a:prstGeom prst="roundRect">
            <a:avLst>
              <a:gd name="adj" fmla="val 11765"/>
            </a:avLst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9" name="Text 17"/>
          <p:cNvSpPr/>
          <p:nvPr/>
        </p:nvSpPr>
        <p:spPr>
          <a:xfrm>
            <a:off x="7406640" y="3849624"/>
            <a:ext cx="168249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ELIMINACIÓN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3931920" y="2651760"/>
            <a:ext cx="0" cy="1097280"/>
          </a:xfrm>
          <a:prstGeom prst="line">
            <a:avLst/>
          </a:prstGeom>
          <a:noFill/>
          <a:ln w="19050">
            <a:solidFill>
              <a:srgbClr val="A2AFBA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21" name="Shape 19"/>
          <p:cNvSpPr/>
          <p:nvPr/>
        </p:nvSpPr>
        <p:spPr>
          <a:xfrm>
            <a:off x="6089904" y="2651760"/>
            <a:ext cx="0" cy="1097280"/>
          </a:xfrm>
          <a:prstGeom prst="line">
            <a:avLst/>
          </a:prstGeom>
          <a:noFill/>
          <a:ln w="19050">
            <a:solidFill>
              <a:srgbClr val="A2AFBA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22" name="Shape 20"/>
          <p:cNvSpPr/>
          <p:nvPr/>
        </p:nvSpPr>
        <p:spPr>
          <a:xfrm>
            <a:off x="8247888" y="2651760"/>
            <a:ext cx="0" cy="1097280"/>
          </a:xfrm>
          <a:prstGeom prst="line">
            <a:avLst/>
          </a:prstGeom>
          <a:noFill/>
          <a:ln w="19050">
            <a:solidFill>
              <a:srgbClr val="A2AFBA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23" name="Shape 21"/>
          <p:cNvSpPr/>
          <p:nvPr/>
        </p:nvSpPr>
        <p:spPr>
          <a:xfrm>
            <a:off x="777240" y="4983480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4" name="Text 22"/>
          <p:cNvSpPr/>
          <p:nvPr/>
        </p:nvSpPr>
        <p:spPr>
          <a:xfrm>
            <a:off x="960120" y="5102352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2359152" y="5074920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La respuesta biológica depende de transporte, tejidos diana, cofactores, función renal y contexto clínico.</a:t>
            </a:r>
            <a:endParaRPr lang="en-US" sz="1620" dirty="0"/>
          </a:p>
        </p:txBody>
      </p:sp>
      <p:sp>
        <p:nvSpPr>
          <p:cNvPr id="26" name="Text 24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Hall &amp; Hall, 2021; Chen et al., 2022.</a:t>
            </a:r>
            <a:endParaRPr lang="en-US" sz="850" dirty="0"/>
          </a:p>
        </p:txBody>
      </p:sp>
      <p:sp>
        <p:nvSpPr>
          <p:cNvPr id="27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Riñón: regulador de exposición, volumen y electrolitos</a:t>
            </a:r>
            <a:endParaRPr lang="en-US" sz="2900" dirty="0"/>
          </a:p>
        </p:txBody>
      </p:sp>
      <p:pic>
        <p:nvPicPr>
          <p:cNvPr id="3" name="Image 0" descr="/mnt/data/pptx_media/ppt/media/image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1463040"/>
            <a:ext cx="2057400" cy="205740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3200400" y="1325880"/>
            <a:ext cx="2423160" cy="1463040"/>
          </a:xfrm>
          <a:prstGeom prst="roundRect">
            <a:avLst>
              <a:gd name="adj" fmla="val 437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5" name="Shape 2"/>
          <p:cNvSpPr/>
          <p:nvPr/>
        </p:nvSpPr>
        <p:spPr>
          <a:xfrm>
            <a:off x="3200400" y="1325880"/>
            <a:ext cx="82296" cy="146304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6" name="Text 3"/>
          <p:cNvSpPr/>
          <p:nvPr/>
        </p:nvSpPr>
        <p:spPr>
          <a:xfrm>
            <a:off x="3419856" y="1472184"/>
            <a:ext cx="19842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Filtración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3419856" y="1892808"/>
            <a:ext cx="1984248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Moléculas pequeñas y agua ingresan al ultrafiltrado según propiedades y unión proteica.</a:t>
            </a:r>
            <a:endParaRPr lang="en-US" sz="1370" dirty="0"/>
          </a:p>
        </p:txBody>
      </p:sp>
      <p:sp>
        <p:nvSpPr>
          <p:cNvPr id="8" name="Shape 5"/>
          <p:cNvSpPr/>
          <p:nvPr/>
        </p:nvSpPr>
        <p:spPr>
          <a:xfrm>
            <a:off x="5852160" y="1325880"/>
            <a:ext cx="2423160" cy="1463040"/>
          </a:xfrm>
          <a:prstGeom prst="roundRect">
            <a:avLst>
              <a:gd name="adj" fmla="val 437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9" name="Shape 6"/>
          <p:cNvSpPr/>
          <p:nvPr/>
        </p:nvSpPr>
        <p:spPr>
          <a:xfrm>
            <a:off x="5852160" y="1325880"/>
            <a:ext cx="82296" cy="146304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7"/>
          <p:cNvSpPr/>
          <p:nvPr/>
        </p:nvSpPr>
        <p:spPr>
          <a:xfrm>
            <a:off x="6071616" y="1472184"/>
            <a:ext cx="19842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Reabsorción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6071616" y="1892808"/>
            <a:ext cx="1984248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Transportadores tubulares recuperan solutos y participan en homeostasis.</a:t>
            </a:r>
            <a:endParaRPr lang="en-US" sz="1370" dirty="0"/>
          </a:p>
        </p:txBody>
      </p:sp>
      <p:sp>
        <p:nvSpPr>
          <p:cNvPr id="12" name="Shape 9"/>
          <p:cNvSpPr/>
          <p:nvPr/>
        </p:nvSpPr>
        <p:spPr>
          <a:xfrm>
            <a:off x="8503920" y="1325880"/>
            <a:ext cx="2423160" cy="1463040"/>
          </a:xfrm>
          <a:prstGeom prst="roundRect">
            <a:avLst>
              <a:gd name="adj" fmla="val 437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3" name="Shape 10"/>
          <p:cNvSpPr/>
          <p:nvPr/>
        </p:nvSpPr>
        <p:spPr>
          <a:xfrm>
            <a:off x="8503920" y="1325880"/>
            <a:ext cx="82296" cy="146304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4" name="Text 11"/>
          <p:cNvSpPr/>
          <p:nvPr/>
        </p:nvSpPr>
        <p:spPr>
          <a:xfrm>
            <a:off x="8723376" y="1472184"/>
            <a:ext cx="19842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Excreción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8723376" y="1892808"/>
            <a:ext cx="1984248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La depuración renal condiciona duración de la exposición y acumulación potencial.</a:t>
            </a:r>
            <a:endParaRPr lang="en-US" sz="1370" dirty="0"/>
          </a:p>
        </p:txBody>
      </p:sp>
      <p:sp>
        <p:nvSpPr>
          <p:cNvPr id="16" name="Shape 13"/>
          <p:cNvSpPr/>
          <p:nvPr/>
        </p:nvSpPr>
        <p:spPr>
          <a:xfrm>
            <a:off x="3200400" y="3337560"/>
            <a:ext cx="2423160" cy="1463040"/>
          </a:xfrm>
          <a:prstGeom prst="roundRect">
            <a:avLst>
              <a:gd name="adj" fmla="val 437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7" name="Shape 14"/>
          <p:cNvSpPr/>
          <p:nvPr/>
        </p:nvSpPr>
        <p:spPr>
          <a:xfrm>
            <a:off x="3200400" y="3337560"/>
            <a:ext cx="82296" cy="1463040"/>
          </a:xfrm>
          <a:prstGeom prst="rect">
            <a:avLst/>
          </a:prstGeom>
          <a:solidFill>
            <a:srgbClr val="5677A3"/>
          </a:solidFill>
          <a:ln w="12700">
            <a:solidFill>
              <a:srgbClr val="5677A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8" name="Text 15"/>
          <p:cNvSpPr/>
          <p:nvPr/>
        </p:nvSpPr>
        <p:spPr>
          <a:xfrm>
            <a:off x="3419856" y="3483864"/>
            <a:ext cx="19842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Volumen</a:t>
            </a:r>
            <a:endParaRPr lang="en-US" sz="1800" dirty="0"/>
          </a:p>
        </p:txBody>
      </p:sp>
      <p:sp>
        <p:nvSpPr>
          <p:cNvPr id="19" name="Text 16"/>
          <p:cNvSpPr/>
          <p:nvPr/>
        </p:nvSpPr>
        <p:spPr>
          <a:xfrm>
            <a:off x="3419856" y="3904488"/>
            <a:ext cx="1984248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El estado hemodinámico importa antes de elegir volumen de infusión.</a:t>
            </a:r>
            <a:endParaRPr lang="en-US" sz="1370" dirty="0"/>
          </a:p>
        </p:txBody>
      </p:sp>
      <p:sp>
        <p:nvSpPr>
          <p:cNvPr id="20" name="Shape 17"/>
          <p:cNvSpPr/>
          <p:nvPr/>
        </p:nvSpPr>
        <p:spPr>
          <a:xfrm>
            <a:off x="5852160" y="3337560"/>
            <a:ext cx="2423160" cy="1463040"/>
          </a:xfrm>
          <a:prstGeom prst="roundRect">
            <a:avLst>
              <a:gd name="adj" fmla="val 437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1" name="Shape 18"/>
          <p:cNvSpPr/>
          <p:nvPr/>
        </p:nvSpPr>
        <p:spPr>
          <a:xfrm>
            <a:off x="5852160" y="3337560"/>
            <a:ext cx="82296" cy="1463040"/>
          </a:xfrm>
          <a:prstGeom prst="rect">
            <a:avLst/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2" name="Text 19"/>
          <p:cNvSpPr/>
          <p:nvPr/>
        </p:nvSpPr>
        <p:spPr>
          <a:xfrm>
            <a:off x="6071616" y="3483864"/>
            <a:ext cx="19842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Electrolitos</a:t>
            </a:r>
            <a:endParaRPr lang="en-US" sz="1800" dirty="0"/>
          </a:p>
        </p:txBody>
      </p:sp>
      <p:sp>
        <p:nvSpPr>
          <p:cNvPr id="23" name="Text 20"/>
          <p:cNvSpPr/>
          <p:nvPr/>
        </p:nvSpPr>
        <p:spPr>
          <a:xfrm>
            <a:off x="6071616" y="3904488"/>
            <a:ext cx="1984248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Sodio, potasio, magnesio y otros iones deben interpretarse en conjunto.</a:t>
            </a:r>
            <a:endParaRPr lang="en-US" sz="1370" dirty="0"/>
          </a:p>
        </p:txBody>
      </p:sp>
      <p:sp>
        <p:nvSpPr>
          <p:cNvPr id="24" name="Shape 21"/>
          <p:cNvSpPr/>
          <p:nvPr/>
        </p:nvSpPr>
        <p:spPr>
          <a:xfrm>
            <a:off x="8503920" y="3337560"/>
            <a:ext cx="2423160" cy="1463040"/>
          </a:xfrm>
          <a:prstGeom prst="roundRect">
            <a:avLst>
              <a:gd name="adj" fmla="val 437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5" name="Shape 22"/>
          <p:cNvSpPr/>
          <p:nvPr/>
        </p:nvSpPr>
        <p:spPr>
          <a:xfrm>
            <a:off x="8503920" y="3337560"/>
            <a:ext cx="82296" cy="146304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6" name="Text 23"/>
          <p:cNvSpPr/>
          <p:nvPr/>
        </p:nvSpPr>
        <p:spPr>
          <a:xfrm>
            <a:off x="8723376" y="3483864"/>
            <a:ext cx="19842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Osmolaridad</a:t>
            </a:r>
            <a:endParaRPr lang="en-US" sz="1800" dirty="0"/>
          </a:p>
        </p:txBody>
      </p:sp>
      <p:sp>
        <p:nvSpPr>
          <p:cNvPr id="27" name="Text 24"/>
          <p:cNvSpPr/>
          <p:nvPr/>
        </p:nvSpPr>
        <p:spPr>
          <a:xfrm>
            <a:off x="8723376" y="3904488"/>
            <a:ext cx="1984248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La concentración final influye en tolerancia vascular y distribución.</a:t>
            </a:r>
            <a:endParaRPr lang="en-US" sz="1370" dirty="0"/>
          </a:p>
        </p:txBody>
      </p:sp>
      <p:sp>
        <p:nvSpPr>
          <p:cNvPr id="28" name="Text 25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Hall &amp; Hall, 2021; Nickel et al., 2024.</a:t>
            </a:r>
            <a:endParaRPr lang="en-US" sz="850" dirty="0"/>
          </a:p>
        </p:txBody>
      </p:sp>
      <p:sp>
        <p:nvSpPr>
          <p:cNvPr id="29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2FA2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685800"/>
            <a:ext cx="1097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>
                    <a:alpha val="20000"/>
                  </a:srgbClr>
                </a:solidFill>
              </a:rPr>
              <a:t>03</a:t>
            </a:r>
            <a:endParaRPr lang="en-US" sz="4800" dirty="0"/>
          </a:p>
        </p:txBody>
      </p:sp>
      <p:sp>
        <p:nvSpPr>
          <p:cNvPr id="3" name="Text 1"/>
          <p:cNvSpPr/>
          <p:nvPr/>
        </p:nvSpPr>
        <p:spPr>
          <a:xfrm>
            <a:off x="640080" y="1965960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50" dirty="0">
                <a:solidFill>
                  <a:srgbClr val="DDEAF1"/>
                </a:solidFill>
              </a:rPr>
              <a:t>LA FUNCIÓN INMUNITARIA DEPENDE DE ENERGÍA, SUSTRATOS Y SEÑALES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640080" y="2331720"/>
            <a:ext cx="67665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Inmunometabolismo y homeostasis redox</a:t>
            </a:r>
            <a:endParaRPr lang="en-US" sz="3600" dirty="0"/>
          </a:p>
        </p:txBody>
      </p:sp>
      <p:sp>
        <p:nvSpPr>
          <p:cNvPr id="5" name="Shape 3"/>
          <p:cNvSpPr/>
          <p:nvPr/>
        </p:nvSpPr>
        <p:spPr>
          <a:xfrm>
            <a:off x="658368" y="3977640"/>
            <a:ext cx="1828800" cy="0"/>
          </a:xfrm>
          <a:prstGeom prst="line">
            <a:avLst/>
          </a:prstGeom>
          <a:noFill/>
          <a:ln w="635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pic>
        <p:nvPicPr>
          <p:cNvPr id="6" name="Image 0" descr="/mnt/data/manual_suero_assets/fig4_immunometabolism.png"/>
          <p:cNvPicPr>
            <a:picLocks noChangeAspect="1"/>
          </p:cNvPicPr>
          <p:nvPr/>
        </p:nvPicPr>
        <p:blipFill>
          <a:blip r:embed="rId3">
            <a:alphaModFix amt="94000"/>
          </a:blip>
          <a:stretch>
            <a:fillRect/>
          </a:stretch>
        </p:blipFill>
        <p:spPr>
          <a:xfrm>
            <a:off x="7726680" y="960120"/>
            <a:ext cx="3794760" cy="44805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40080" y="6080760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EAF1"/>
                </a:solidFill>
              </a:rPr>
              <a:t>MÓDULO 5 · SUEROTERAPIA INMUNOLÓGICA</a:t>
            </a:r>
            <a:endParaRPr lang="en-US" sz="1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Inmunometabolismo: la inmunidad cambia su metabolismo para funcionar</a:t>
            </a:r>
            <a:endParaRPr lang="en-US" sz="2900" dirty="0"/>
          </a:p>
        </p:txBody>
      </p:sp>
      <p:pic>
        <p:nvPicPr>
          <p:cNvPr id="3" name="Image 0" descr="/mnt/data/manual_suero_assets/fig4_immunometabolis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" y="1234440"/>
            <a:ext cx="10149840" cy="466344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Ma et al., 2024; Hu et al., 2024; elaboración propia.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ATP y cofactores: la energía celular no funciona sola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822960" y="1600200"/>
            <a:ext cx="1508760" cy="566928"/>
          </a:xfrm>
          <a:prstGeom prst="roundRect">
            <a:avLst>
              <a:gd name="adj" fmla="val 12903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Text 2"/>
          <p:cNvSpPr/>
          <p:nvPr/>
        </p:nvSpPr>
        <p:spPr>
          <a:xfrm>
            <a:off x="896112" y="1655064"/>
            <a:ext cx="13624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GLUCOSA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2377440" y="1883664"/>
            <a:ext cx="502920" cy="0"/>
          </a:xfrm>
          <a:prstGeom prst="line">
            <a:avLst/>
          </a:prstGeom>
          <a:noFill/>
          <a:ln w="25400">
            <a:solidFill>
              <a:srgbClr val="5E6B7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6" name="Shape 4"/>
          <p:cNvSpPr/>
          <p:nvPr/>
        </p:nvSpPr>
        <p:spPr>
          <a:xfrm>
            <a:off x="2907792" y="1600200"/>
            <a:ext cx="1508760" cy="566928"/>
          </a:xfrm>
          <a:prstGeom prst="roundRect">
            <a:avLst>
              <a:gd name="adj" fmla="val 12903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5"/>
          <p:cNvSpPr/>
          <p:nvPr/>
        </p:nvSpPr>
        <p:spPr>
          <a:xfrm>
            <a:off x="2980944" y="1655064"/>
            <a:ext cx="13624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PIRUVATO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4462272" y="1883664"/>
            <a:ext cx="502920" cy="0"/>
          </a:xfrm>
          <a:prstGeom prst="line">
            <a:avLst/>
          </a:prstGeom>
          <a:noFill/>
          <a:ln w="25400">
            <a:solidFill>
              <a:srgbClr val="5E6B7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9" name="Shape 7"/>
          <p:cNvSpPr/>
          <p:nvPr/>
        </p:nvSpPr>
        <p:spPr>
          <a:xfrm>
            <a:off x="4992624" y="1600200"/>
            <a:ext cx="1920240" cy="566928"/>
          </a:xfrm>
          <a:prstGeom prst="roundRect">
            <a:avLst>
              <a:gd name="adj" fmla="val 12903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8"/>
          <p:cNvSpPr/>
          <p:nvPr/>
        </p:nvSpPr>
        <p:spPr>
          <a:xfrm>
            <a:off x="5065776" y="1655064"/>
            <a:ext cx="177393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CICLO DE KREBS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6949440" y="1883664"/>
            <a:ext cx="502920" cy="0"/>
          </a:xfrm>
          <a:prstGeom prst="line">
            <a:avLst/>
          </a:prstGeom>
          <a:noFill/>
          <a:ln w="25400">
            <a:solidFill>
              <a:srgbClr val="5E6B7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2" name="Shape 10"/>
          <p:cNvSpPr/>
          <p:nvPr/>
        </p:nvSpPr>
        <p:spPr>
          <a:xfrm>
            <a:off x="7479792" y="1600200"/>
            <a:ext cx="1828800" cy="566928"/>
          </a:xfrm>
          <a:prstGeom prst="roundRect">
            <a:avLst>
              <a:gd name="adj" fmla="val 12903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7552944" y="1655064"/>
            <a:ext cx="168249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NADH / FADH₂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9354312" y="1883664"/>
            <a:ext cx="502920" cy="0"/>
          </a:xfrm>
          <a:prstGeom prst="line">
            <a:avLst/>
          </a:prstGeom>
          <a:noFill/>
          <a:ln w="25400">
            <a:solidFill>
              <a:srgbClr val="5E6B7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5" name="Shape 13"/>
          <p:cNvSpPr/>
          <p:nvPr/>
        </p:nvSpPr>
        <p:spPr>
          <a:xfrm>
            <a:off x="9893808" y="1600200"/>
            <a:ext cx="1234440" cy="566928"/>
          </a:xfrm>
          <a:prstGeom prst="roundRect">
            <a:avLst>
              <a:gd name="adj" fmla="val 12903"/>
            </a:avLst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6" name="Text 14"/>
          <p:cNvSpPr/>
          <p:nvPr/>
        </p:nvSpPr>
        <p:spPr>
          <a:xfrm>
            <a:off x="9966960" y="1655064"/>
            <a:ext cx="108813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ATP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777240" y="2971800"/>
            <a:ext cx="251460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8" name="Shape 16"/>
          <p:cNvSpPr/>
          <p:nvPr/>
        </p:nvSpPr>
        <p:spPr>
          <a:xfrm>
            <a:off x="777240" y="2971800"/>
            <a:ext cx="82296" cy="1874520"/>
          </a:xfrm>
          <a:prstGeom prst="rect">
            <a:avLst/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9" name="Text 17"/>
          <p:cNvSpPr/>
          <p:nvPr/>
        </p:nvSpPr>
        <p:spPr>
          <a:xfrm>
            <a:off x="996696" y="3118104"/>
            <a:ext cx="20756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Mg²⁺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996696" y="3538728"/>
            <a:ext cx="207568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Estabiliza ATP y participa en numerosas reacciones enzimáticas.</a:t>
            </a:r>
            <a:endParaRPr lang="en-US" sz="1370" dirty="0"/>
          </a:p>
        </p:txBody>
      </p:sp>
      <p:sp>
        <p:nvSpPr>
          <p:cNvPr id="21" name="Shape 19"/>
          <p:cNvSpPr/>
          <p:nvPr/>
        </p:nvSpPr>
        <p:spPr>
          <a:xfrm>
            <a:off x="3547872" y="2971800"/>
            <a:ext cx="251460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2" name="Shape 20"/>
          <p:cNvSpPr/>
          <p:nvPr/>
        </p:nvSpPr>
        <p:spPr>
          <a:xfrm>
            <a:off x="3547872" y="2971800"/>
            <a:ext cx="82296" cy="187452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3" name="Text 21"/>
          <p:cNvSpPr/>
          <p:nvPr/>
        </p:nvSpPr>
        <p:spPr>
          <a:xfrm>
            <a:off x="3767328" y="3118104"/>
            <a:ext cx="20756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B1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3767328" y="3538728"/>
            <a:ext cx="207568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Entrada de carbono al metabolismo oxidativo.</a:t>
            </a:r>
            <a:endParaRPr lang="en-US" sz="1370" dirty="0"/>
          </a:p>
        </p:txBody>
      </p:sp>
      <p:sp>
        <p:nvSpPr>
          <p:cNvPr id="25" name="Shape 23"/>
          <p:cNvSpPr/>
          <p:nvPr/>
        </p:nvSpPr>
        <p:spPr>
          <a:xfrm>
            <a:off x="6318504" y="2971800"/>
            <a:ext cx="251460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6" name="Shape 24"/>
          <p:cNvSpPr/>
          <p:nvPr/>
        </p:nvSpPr>
        <p:spPr>
          <a:xfrm>
            <a:off x="6318504" y="2971800"/>
            <a:ext cx="82296" cy="187452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7" name="Text 25"/>
          <p:cNvSpPr/>
          <p:nvPr/>
        </p:nvSpPr>
        <p:spPr>
          <a:xfrm>
            <a:off x="6537960" y="3118104"/>
            <a:ext cx="20756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B2</a:t>
            </a:r>
            <a:endParaRPr lang="en-US" sz="1800" dirty="0"/>
          </a:p>
        </p:txBody>
      </p:sp>
      <p:sp>
        <p:nvSpPr>
          <p:cNvPr id="28" name="Text 26"/>
          <p:cNvSpPr/>
          <p:nvPr/>
        </p:nvSpPr>
        <p:spPr>
          <a:xfrm>
            <a:off x="6537960" y="3538728"/>
            <a:ext cx="207568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FAD/FMN y reacciones de óxido-reducción.</a:t>
            </a:r>
            <a:endParaRPr lang="en-US" sz="1370" dirty="0"/>
          </a:p>
        </p:txBody>
      </p:sp>
      <p:sp>
        <p:nvSpPr>
          <p:cNvPr id="29" name="Shape 27"/>
          <p:cNvSpPr/>
          <p:nvPr/>
        </p:nvSpPr>
        <p:spPr>
          <a:xfrm>
            <a:off x="9089136" y="2971800"/>
            <a:ext cx="251460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30" name="Shape 28"/>
          <p:cNvSpPr/>
          <p:nvPr/>
        </p:nvSpPr>
        <p:spPr>
          <a:xfrm>
            <a:off x="9089136" y="2971800"/>
            <a:ext cx="82296" cy="187452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31" name="Text 29"/>
          <p:cNvSpPr/>
          <p:nvPr/>
        </p:nvSpPr>
        <p:spPr>
          <a:xfrm>
            <a:off x="9308592" y="3118104"/>
            <a:ext cx="20756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B3</a:t>
            </a:r>
            <a:endParaRPr lang="en-US" sz="1800" dirty="0"/>
          </a:p>
        </p:txBody>
      </p:sp>
      <p:sp>
        <p:nvSpPr>
          <p:cNvPr id="32" name="Text 30"/>
          <p:cNvSpPr/>
          <p:nvPr/>
        </p:nvSpPr>
        <p:spPr>
          <a:xfrm>
            <a:off x="9308592" y="3538728"/>
            <a:ext cx="207568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NAD⁺/NADPH: energía y redox.</a:t>
            </a:r>
            <a:endParaRPr lang="en-US" sz="1370" dirty="0"/>
          </a:p>
        </p:txBody>
      </p:sp>
      <p:sp>
        <p:nvSpPr>
          <p:cNvPr id="33" name="Text 31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Hall &amp; Hall, 2021; Munteanu &amp; Schwartz, 2024; Manual Teórico Clase 1.</a:t>
            </a:r>
            <a:endParaRPr lang="en-US" sz="850" dirty="0"/>
          </a:p>
        </p:txBody>
      </p:sp>
      <p:sp>
        <p:nvSpPr>
          <p:cNvPr id="34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Mitocondria: energía, señalización y especies reactivas de oxígeno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1005840" y="1417320"/>
            <a:ext cx="3931920" cy="3474720"/>
          </a:xfrm>
          <a:prstGeom prst="ellipse">
            <a:avLst/>
          </a:prstGeom>
          <a:solidFill>
            <a:srgbClr val="EEF5FA"/>
          </a:solidFill>
          <a:ln w="15240">
            <a:solidFill>
              <a:srgbClr val="A7CDE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Shape 2"/>
          <p:cNvSpPr/>
          <p:nvPr/>
        </p:nvSpPr>
        <p:spPr>
          <a:xfrm>
            <a:off x="1554480" y="1920240"/>
            <a:ext cx="2788920" cy="1645920"/>
          </a:xfrm>
          <a:prstGeom prst="arc">
            <a:avLst/>
          </a:prstGeom>
          <a:solidFill>
            <a:srgbClr val="F47C20">
              <a:alpha val="82000"/>
            </a:srgbClr>
          </a:solidFill>
          <a:ln w="254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1828800" y="3611880"/>
            <a:ext cx="2240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43444"/>
                </a:solidFill>
              </a:rPr>
              <a:t>MITOCONDRIA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5669280" y="1417320"/>
            <a:ext cx="1463040" cy="594360"/>
          </a:xfrm>
          <a:prstGeom prst="roundRect">
            <a:avLst>
              <a:gd name="adj" fmla="val 12308"/>
            </a:avLst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5"/>
          <p:cNvSpPr/>
          <p:nvPr/>
        </p:nvSpPr>
        <p:spPr>
          <a:xfrm>
            <a:off x="5742432" y="1472184"/>
            <a:ext cx="1316736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ATP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5669280" y="2331720"/>
            <a:ext cx="1463040" cy="594360"/>
          </a:xfrm>
          <a:prstGeom prst="roundRect">
            <a:avLst>
              <a:gd name="adj" fmla="val 12308"/>
            </a:avLst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9" name="Text 7"/>
          <p:cNvSpPr/>
          <p:nvPr/>
        </p:nvSpPr>
        <p:spPr>
          <a:xfrm>
            <a:off x="5742432" y="2386584"/>
            <a:ext cx="1316736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ROS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5669280" y="3246120"/>
            <a:ext cx="1463040" cy="594360"/>
          </a:xfrm>
          <a:prstGeom prst="roundRect">
            <a:avLst>
              <a:gd name="adj" fmla="val 12308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1" name="Text 9"/>
          <p:cNvSpPr/>
          <p:nvPr/>
        </p:nvSpPr>
        <p:spPr>
          <a:xfrm>
            <a:off x="5742432" y="3300984"/>
            <a:ext cx="1316736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NAD⁺ / NADH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5669280" y="4160520"/>
            <a:ext cx="1463040" cy="594360"/>
          </a:xfrm>
          <a:prstGeom prst="roundRect">
            <a:avLst>
              <a:gd name="adj" fmla="val 12308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5742432" y="4215384"/>
            <a:ext cx="1316736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Metabolitos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7726680" y="1325880"/>
            <a:ext cx="3383280" cy="1417320"/>
          </a:xfrm>
          <a:prstGeom prst="roundRect">
            <a:avLst>
              <a:gd name="adj" fmla="val 4516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5" name="Shape 13"/>
          <p:cNvSpPr/>
          <p:nvPr/>
        </p:nvSpPr>
        <p:spPr>
          <a:xfrm>
            <a:off x="7726680" y="1325880"/>
            <a:ext cx="82296" cy="1417320"/>
          </a:xfrm>
          <a:prstGeom prst="rect">
            <a:avLst/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6" name="Text 14"/>
          <p:cNvSpPr/>
          <p:nvPr/>
        </p:nvSpPr>
        <p:spPr>
          <a:xfrm>
            <a:off x="7946136" y="1472184"/>
            <a:ext cx="294436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Energía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7946136" y="1892808"/>
            <a:ext cx="2944368" cy="6675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La fosforilación oxidativa cubre parte importante de las demandas energéticas.</a:t>
            </a:r>
            <a:endParaRPr lang="en-US" sz="1370" dirty="0"/>
          </a:p>
        </p:txBody>
      </p:sp>
      <p:sp>
        <p:nvSpPr>
          <p:cNvPr id="18" name="Shape 16"/>
          <p:cNvSpPr/>
          <p:nvPr/>
        </p:nvSpPr>
        <p:spPr>
          <a:xfrm>
            <a:off x="7726680" y="2880360"/>
            <a:ext cx="3383280" cy="1417320"/>
          </a:xfrm>
          <a:prstGeom prst="roundRect">
            <a:avLst>
              <a:gd name="adj" fmla="val 4516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9" name="Shape 17"/>
          <p:cNvSpPr/>
          <p:nvPr/>
        </p:nvSpPr>
        <p:spPr>
          <a:xfrm>
            <a:off x="7726680" y="2880360"/>
            <a:ext cx="82296" cy="141732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0" name="Text 18"/>
          <p:cNvSpPr/>
          <p:nvPr/>
        </p:nvSpPr>
        <p:spPr>
          <a:xfrm>
            <a:off x="7946136" y="3026664"/>
            <a:ext cx="294436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Señalización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7946136" y="3447288"/>
            <a:ext cx="2944368" cy="6675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ROS y metabolitos actúan como señales que modifican respuesta celular.</a:t>
            </a:r>
            <a:endParaRPr lang="en-US" sz="1370" dirty="0"/>
          </a:p>
        </p:txBody>
      </p:sp>
      <p:sp>
        <p:nvSpPr>
          <p:cNvPr id="22" name="Shape 20"/>
          <p:cNvSpPr/>
          <p:nvPr/>
        </p:nvSpPr>
        <p:spPr>
          <a:xfrm>
            <a:off x="7726680" y="4434840"/>
            <a:ext cx="3383280" cy="1143000"/>
          </a:xfrm>
          <a:prstGeom prst="roundRect">
            <a:avLst>
              <a:gd name="adj" fmla="val 5600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3" name="Shape 21"/>
          <p:cNvSpPr/>
          <p:nvPr/>
        </p:nvSpPr>
        <p:spPr>
          <a:xfrm>
            <a:off x="7726680" y="4434840"/>
            <a:ext cx="82296" cy="114300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4" name="Text 22"/>
          <p:cNvSpPr/>
          <p:nvPr/>
        </p:nvSpPr>
        <p:spPr>
          <a:xfrm>
            <a:off x="7946136" y="4581144"/>
            <a:ext cx="294436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Adaptación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7946136" y="5001768"/>
            <a:ext cx="2944368" cy="39319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Las células inmunes reprograman sus rutas según activación y entorno.</a:t>
            </a:r>
            <a:endParaRPr lang="en-US" sz="1370" dirty="0"/>
          </a:p>
        </p:txBody>
      </p:sp>
      <p:sp>
        <p:nvSpPr>
          <p:cNvPr id="26" name="Text 24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Ma et al., 2024; Hu et al., 2024.</a:t>
            </a:r>
            <a:endParaRPr lang="en-US" sz="850" dirty="0"/>
          </a:p>
        </p:txBody>
      </p:sp>
      <p:sp>
        <p:nvSpPr>
          <p:cNvPr id="27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ROS: señal fisiológica o daño oxidativo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85216" y="804672"/>
            <a:ext cx="10607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 cantidad, localización y duración determinan el efecto.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914400" y="3520440"/>
            <a:ext cx="10241280" cy="0"/>
          </a:xfrm>
          <a:prstGeom prst="line">
            <a:avLst/>
          </a:prstGeom>
          <a:noFill/>
          <a:ln w="50800">
            <a:solidFill>
              <a:srgbClr val="8795A1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5" name="Shape 3"/>
          <p:cNvSpPr/>
          <p:nvPr/>
        </p:nvSpPr>
        <p:spPr>
          <a:xfrm>
            <a:off x="1828800" y="3227832"/>
            <a:ext cx="566928" cy="566928"/>
          </a:xfrm>
          <a:prstGeom prst="ellipse">
            <a:avLst/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6" name="Shape 4"/>
          <p:cNvSpPr/>
          <p:nvPr/>
        </p:nvSpPr>
        <p:spPr>
          <a:xfrm>
            <a:off x="5486400" y="3227832"/>
            <a:ext cx="566928" cy="566928"/>
          </a:xfrm>
          <a:prstGeom prst="ellipse">
            <a:avLst/>
          </a:prstGeom>
          <a:solidFill>
            <a:srgbClr val="F6B536"/>
          </a:solidFill>
          <a:ln w="12700">
            <a:solidFill>
              <a:srgbClr val="F6B536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Shape 5"/>
          <p:cNvSpPr/>
          <p:nvPr/>
        </p:nvSpPr>
        <p:spPr>
          <a:xfrm>
            <a:off x="9144000" y="3227832"/>
            <a:ext cx="566928" cy="566928"/>
          </a:xfrm>
          <a:prstGeom prst="ellipse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8" name="Text 6"/>
          <p:cNvSpPr/>
          <p:nvPr/>
        </p:nvSpPr>
        <p:spPr>
          <a:xfrm>
            <a:off x="1143000" y="2011680"/>
            <a:ext cx="20116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7D9341"/>
                </a:solidFill>
              </a:rPr>
              <a:t>Señalización</a:t>
            </a:r>
            <a:endParaRPr lang="en-US" sz="1900" dirty="0"/>
          </a:p>
          <a:p>
            <a:pPr marL="0" indent="0" algn="ctr">
              <a:buNone/>
            </a:pPr>
            <a:r>
              <a:rPr lang="en-US" sz="1900" b="1" dirty="0">
                <a:solidFill>
                  <a:srgbClr val="7D9341"/>
                </a:solidFill>
              </a:rPr>
              <a:t>fisiológica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4754880" y="2011680"/>
            <a:ext cx="20116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B17E13"/>
                </a:solidFill>
              </a:rPr>
              <a:t>Eustrés</a:t>
            </a:r>
            <a:endParaRPr lang="en-US" sz="1900" dirty="0"/>
          </a:p>
          <a:p>
            <a:pPr marL="0" indent="0" algn="ctr">
              <a:buNone/>
            </a:pPr>
            <a:r>
              <a:rPr lang="en-US" sz="1900" b="1" dirty="0">
                <a:solidFill>
                  <a:srgbClr val="B17E13"/>
                </a:solidFill>
              </a:rPr>
              <a:t>oxidativo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8366760" y="2011680"/>
            <a:ext cx="20116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C95C55"/>
                </a:solidFill>
              </a:rPr>
              <a:t>Estrés</a:t>
            </a:r>
            <a:endParaRPr lang="en-US" sz="1900" dirty="0"/>
          </a:p>
          <a:p>
            <a:pPr marL="0" indent="0" algn="ctr">
              <a:buNone/>
            </a:pPr>
            <a:r>
              <a:rPr lang="en-US" sz="1900" b="1" dirty="0">
                <a:solidFill>
                  <a:srgbClr val="C95C55"/>
                </a:solidFill>
              </a:rPr>
              <a:t>oxidativo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1005840" y="4023360"/>
            <a:ext cx="2377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5E6B78"/>
                </a:solidFill>
              </a:rPr>
              <a:t>Señal adaptativa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dirty="0">
                <a:solidFill>
                  <a:srgbClr val="5E6B78"/>
                </a:solidFill>
              </a:rPr>
              <a:t>control antimicrobiano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4572000" y="4023360"/>
            <a:ext cx="2377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5E6B78"/>
                </a:solidFill>
              </a:rPr>
              <a:t>Balance dinámico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dirty="0">
                <a:solidFill>
                  <a:srgbClr val="5E6B78"/>
                </a:solidFill>
              </a:rPr>
              <a:t>oxidante–antioxidante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8183880" y="4023360"/>
            <a:ext cx="2560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5E6B78"/>
                </a:solidFill>
              </a:rPr>
              <a:t>Daño a lípidos, proteínas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dirty="0">
                <a:solidFill>
                  <a:srgbClr val="5E6B78"/>
                </a:solidFill>
              </a:rPr>
              <a:t>y ADN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777240" y="5138928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5" name="Text 13"/>
          <p:cNvSpPr/>
          <p:nvPr/>
        </p:nvSpPr>
        <p:spPr>
          <a:xfrm>
            <a:off x="960120" y="5257800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2359152" y="5230368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La meta fisiológica es homeostasis redox, no eliminar indiscriminadamente todos los oxidantes.</a:t>
            </a:r>
            <a:endParaRPr lang="en-US" sz="1620" dirty="0"/>
          </a:p>
        </p:txBody>
      </p:sp>
      <p:sp>
        <p:nvSpPr>
          <p:cNvPr id="17" name="Text 15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Pant et al., 2024; Averill-Bates, 2023.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Cascada antioxidante enzimática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85216" y="804672"/>
            <a:ext cx="10607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Las defensas antioxidantes trabajan como una red secuencial.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868680" y="2194560"/>
            <a:ext cx="1280160" cy="658368"/>
          </a:xfrm>
          <a:prstGeom prst="roundRect">
            <a:avLst>
              <a:gd name="adj" fmla="val 11111"/>
            </a:avLst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941832" y="2249424"/>
            <a:ext cx="113385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</a:rPr>
              <a:t>O₂•⁻</a:t>
            </a:r>
            <a:endParaRPr lang="en-US" sz="2200" dirty="0"/>
          </a:p>
        </p:txBody>
      </p:sp>
      <p:sp>
        <p:nvSpPr>
          <p:cNvPr id="6" name="Shape 4"/>
          <p:cNvSpPr/>
          <p:nvPr/>
        </p:nvSpPr>
        <p:spPr>
          <a:xfrm>
            <a:off x="2212848" y="2523744"/>
            <a:ext cx="758952" cy="0"/>
          </a:xfrm>
          <a:prstGeom prst="line">
            <a:avLst/>
          </a:prstGeom>
          <a:noFill/>
          <a:ln w="25400">
            <a:solidFill>
              <a:srgbClr val="5E6B7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7" name="Shape 5"/>
          <p:cNvSpPr/>
          <p:nvPr/>
        </p:nvSpPr>
        <p:spPr>
          <a:xfrm>
            <a:off x="2999232" y="2194560"/>
            <a:ext cx="1371600" cy="658368"/>
          </a:xfrm>
          <a:prstGeom prst="roundRect">
            <a:avLst>
              <a:gd name="adj" fmla="val 11111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8" name="Text 6"/>
          <p:cNvSpPr/>
          <p:nvPr/>
        </p:nvSpPr>
        <p:spPr>
          <a:xfrm>
            <a:off x="3072384" y="2249424"/>
            <a:ext cx="122529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SOD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4416552" y="2523744"/>
            <a:ext cx="749808" cy="0"/>
          </a:xfrm>
          <a:prstGeom prst="line">
            <a:avLst/>
          </a:prstGeom>
          <a:noFill/>
          <a:ln w="25400">
            <a:solidFill>
              <a:srgbClr val="5E6B7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0" name="Shape 8"/>
          <p:cNvSpPr/>
          <p:nvPr/>
        </p:nvSpPr>
        <p:spPr>
          <a:xfrm>
            <a:off x="5193792" y="2194560"/>
            <a:ext cx="1463040" cy="658368"/>
          </a:xfrm>
          <a:prstGeom prst="roundRect">
            <a:avLst>
              <a:gd name="adj" fmla="val 11111"/>
            </a:avLst>
          </a:prstGeom>
          <a:solidFill>
            <a:srgbClr val="F6B536"/>
          </a:solidFill>
          <a:ln w="12700">
            <a:solidFill>
              <a:srgbClr val="F6B536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1" name="Text 9"/>
          <p:cNvSpPr/>
          <p:nvPr/>
        </p:nvSpPr>
        <p:spPr>
          <a:xfrm>
            <a:off x="5266944" y="2249424"/>
            <a:ext cx="131673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</a:rPr>
              <a:t>H₂O₂</a:t>
            </a:r>
            <a:endParaRPr lang="en-US" sz="2100" dirty="0"/>
          </a:p>
        </p:txBody>
      </p:sp>
      <p:sp>
        <p:nvSpPr>
          <p:cNvPr id="12" name="Shape 10"/>
          <p:cNvSpPr/>
          <p:nvPr/>
        </p:nvSpPr>
        <p:spPr>
          <a:xfrm>
            <a:off x="6702552" y="2523744"/>
            <a:ext cx="749808" cy="0"/>
          </a:xfrm>
          <a:prstGeom prst="line">
            <a:avLst/>
          </a:prstGeom>
          <a:noFill/>
          <a:ln w="25400">
            <a:solidFill>
              <a:srgbClr val="5E6B7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3" name="Shape 11"/>
          <p:cNvSpPr/>
          <p:nvPr/>
        </p:nvSpPr>
        <p:spPr>
          <a:xfrm>
            <a:off x="7479792" y="2194560"/>
            <a:ext cx="1645920" cy="658368"/>
          </a:xfrm>
          <a:prstGeom prst="roundRect">
            <a:avLst>
              <a:gd name="adj" fmla="val 11111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4" name="Text 12"/>
          <p:cNvSpPr/>
          <p:nvPr/>
        </p:nvSpPr>
        <p:spPr>
          <a:xfrm>
            <a:off x="7552944" y="2249424"/>
            <a:ext cx="149961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CAT / GPx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9171432" y="2523744"/>
            <a:ext cx="749808" cy="0"/>
          </a:xfrm>
          <a:prstGeom prst="line">
            <a:avLst/>
          </a:prstGeom>
          <a:noFill/>
          <a:ln w="25400">
            <a:solidFill>
              <a:srgbClr val="5E6B7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6" name="Shape 14"/>
          <p:cNvSpPr/>
          <p:nvPr/>
        </p:nvSpPr>
        <p:spPr>
          <a:xfrm>
            <a:off x="9948672" y="2194560"/>
            <a:ext cx="1417320" cy="658368"/>
          </a:xfrm>
          <a:prstGeom prst="roundRect">
            <a:avLst>
              <a:gd name="adj" fmla="val 11111"/>
            </a:avLst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7" name="Text 15"/>
          <p:cNvSpPr/>
          <p:nvPr/>
        </p:nvSpPr>
        <p:spPr>
          <a:xfrm>
            <a:off x="10021824" y="2249424"/>
            <a:ext cx="127101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H₂O + O₂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1051560" y="3749040"/>
            <a:ext cx="2880360" cy="1417320"/>
          </a:xfrm>
          <a:prstGeom prst="roundRect">
            <a:avLst>
              <a:gd name="adj" fmla="val 4516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9" name="Shape 17"/>
          <p:cNvSpPr/>
          <p:nvPr/>
        </p:nvSpPr>
        <p:spPr>
          <a:xfrm>
            <a:off x="1051560" y="3749040"/>
            <a:ext cx="82296" cy="141732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0" name="Text 18"/>
          <p:cNvSpPr/>
          <p:nvPr/>
        </p:nvSpPr>
        <p:spPr>
          <a:xfrm>
            <a:off x="1271016" y="3895344"/>
            <a:ext cx="24414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Superóxido dismutasa (SOD)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1271016" y="4315968"/>
            <a:ext cx="2441448" cy="6675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Convierte superóxido en peróxido de hidrógeno.</a:t>
            </a:r>
            <a:endParaRPr lang="en-US" sz="1370" dirty="0"/>
          </a:p>
        </p:txBody>
      </p:sp>
      <p:sp>
        <p:nvSpPr>
          <p:cNvPr id="22" name="Shape 20"/>
          <p:cNvSpPr/>
          <p:nvPr/>
        </p:nvSpPr>
        <p:spPr>
          <a:xfrm>
            <a:off x="4617720" y="3749040"/>
            <a:ext cx="2880360" cy="1417320"/>
          </a:xfrm>
          <a:prstGeom prst="roundRect">
            <a:avLst>
              <a:gd name="adj" fmla="val 4516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3" name="Shape 21"/>
          <p:cNvSpPr/>
          <p:nvPr/>
        </p:nvSpPr>
        <p:spPr>
          <a:xfrm>
            <a:off x="4617720" y="3749040"/>
            <a:ext cx="82296" cy="141732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4" name="Text 22"/>
          <p:cNvSpPr/>
          <p:nvPr/>
        </p:nvSpPr>
        <p:spPr>
          <a:xfrm>
            <a:off x="4837176" y="3895344"/>
            <a:ext cx="24414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Catalasa (CAT)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4837176" y="4315968"/>
            <a:ext cx="2441448" cy="6675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Elimina peróxido de hidrógeno en múltiples tejidos.</a:t>
            </a:r>
            <a:endParaRPr lang="en-US" sz="1370" dirty="0"/>
          </a:p>
        </p:txBody>
      </p:sp>
      <p:sp>
        <p:nvSpPr>
          <p:cNvPr id="26" name="Shape 24"/>
          <p:cNvSpPr/>
          <p:nvPr/>
        </p:nvSpPr>
        <p:spPr>
          <a:xfrm>
            <a:off x="8183880" y="3749040"/>
            <a:ext cx="2880360" cy="1417320"/>
          </a:xfrm>
          <a:prstGeom prst="roundRect">
            <a:avLst>
              <a:gd name="adj" fmla="val 4516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7" name="Shape 25"/>
          <p:cNvSpPr/>
          <p:nvPr/>
        </p:nvSpPr>
        <p:spPr>
          <a:xfrm>
            <a:off x="8183880" y="3749040"/>
            <a:ext cx="82296" cy="141732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8" name="Text 26"/>
          <p:cNvSpPr/>
          <p:nvPr/>
        </p:nvSpPr>
        <p:spPr>
          <a:xfrm>
            <a:off x="8403336" y="3895344"/>
            <a:ext cx="24414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Glutatión peroxidasa (GPx)</a:t>
            </a:r>
            <a:endParaRPr lang="en-US" sz="1800" dirty="0"/>
          </a:p>
        </p:txBody>
      </p:sp>
      <p:sp>
        <p:nvSpPr>
          <p:cNvPr id="29" name="Text 27"/>
          <p:cNvSpPr/>
          <p:nvPr/>
        </p:nvSpPr>
        <p:spPr>
          <a:xfrm>
            <a:off x="8403336" y="4315968"/>
            <a:ext cx="2441448" cy="6675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Usa glutatión reducido y depende de selenio.</a:t>
            </a:r>
            <a:endParaRPr lang="en-US" sz="1370" dirty="0"/>
          </a:p>
        </p:txBody>
      </p:sp>
      <p:sp>
        <p:nvSpPr>
          <p:cNvPr id="30" name="Text 28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Averill-Bates, 2023; Handy &amp; Loscalzo, 2022.</a:t>
            </a:r>
            <a:endParaRPr lang="en-US" sz="850" dirty="0"/>
          </a:p>
        </p:txBody>
      </p:sp>
      <p:sp>
        <p:nvSpPr>
          <p:cNvPr id="31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47C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685800"/>
            <a:ext cx="1097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>
                    <a:alpha val="20000"/>
                  </a:srgbClr>
                </a:solidFill>
              </a:rPr>
              <a:t>04</a:t>
            </a:r>
            <a:endParaRPr lang="en-US" sz="4800" dirty="0"/>
          </a:p>
        </p:txBody>
      </p:sp>
      <p:sp>
        <p:nvSpPr>
          <p:cNvPr id="3" name="Text 1"/>
          <p:cNvSpPr/>
          <p:nvPr/>
        </p:nvSpPr>
        <p:spPr>
          <a:xfrm>
            <a:off x="640080" y="1965960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50" dirty="0">
                <a:solidFill>
                  <a:srgbClr val="DDEAF1"/>
                </a:solidFill>
              </a:rPr>
              <a:t>MOLÉCULA MODELO PARA ENTENDER VÍA, CONCENTRACIÓN Y REDOX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640080" y="2331720"/>
            <a:ext cx="67665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Vitamina C intravenosa</a:t>
            </a:r>
            <a:endParaRPr lang="en-US" sz="3600" dirty="0"/>
          </a:p>
        </p:txBody>
      </p:sp>
      <p:sp>
        <p:nvSpPr>
          <p:cNvPr id="5" name="Shape 3"/>
          <p:cNvSpPr/>
          <p:nvPr/>
        </p:nvSpPr>
        <p:spPr>
          <a:xfrm>
            <a:off x="658368" y="3977640"/>
            <a:ext cx="1828800" cy="0"/>
          </a:xfrm>
          <a:prstGeom prst="line">
            <a:avLst/>
          </a:prstGeom>
          <a:noFill/>
          <a:ln w="635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pic>
        <p:nvPicPr>
          <p:cNvPr id="6" name="Image 0" descr="/mnt/data/manual_suero_assets/fig6_vitc_cycle.png"/>
          <p:cNvPicPr>
            <a:picLocks noChangeAspect="1"/>
          </p:cNvPicPr>
          <p:nvPr/>
        </p:nvPicPr>
        <p:blipFill>
          <a:blip r:embed="rId3">
            <a:alphaModFix amt="94000"/>
          </a:blip>
          <a:stretch>
            <a:fillRect/>
          </a:stretch>
        </p:blipFill>
        <p:spPr>
          <a:xfrm>
            <a:off x="7726680" y="960120"/>
            <a:ext cx="3794760" cy="44805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40080" y="6080760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EAF1"/>
                </a:solidFill>
              </a:rPr>
              <a:t>MÓDULO 5 · SUEROTERAPIA INMUNOLÓGICA</a:t>
            </a:r>
            <a:endParaRPr lang="en-US" sz="10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Vitamina C: una molécula redox con varias funciones</a:t>
            </a:r>
            <a:endParaRPr lang="en-US" sz="2900" dirty="0"/>
          </a:p>
        </p:txBody>
      </p:sp>
      <p:pic>
        <p:nvPicPr>
          <p:cNvPr id="3" name="Image 0" descr="/mnt/data/manual_suero_assets/fig6_vitc_cyc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" y="1353312"/>
            <a:ext cx="6492240" cy="425196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7635240" y="1417320"/>
            <a:ext cx="3383280" cy="123444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5" name="Shape 2"/>
          <p:cNvSpPr/>
          <p:nvPr/>
        </p:nvSpPr>
        <p:spPr>
          <a:xfrm>
            <a:off x="7635240" y="1417320"/>
            <a:ext cx="82296" cy="123444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6" name="Text 3"/>
          <p:cNvSpPr/>
          <p:nvPr/>
        </p:nvSpPr>
        <p:spPr>
          <a:xfrm>
            <a:off x="7854696" y="1563624"/>
            <a:ext cx="294436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Ascorbato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7854696" y="1984248"/>
            <a:ext cx="2944368" cy="4846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Forma predominante a pH fisiológico; donante de electrones.</a:t>
            </a:r>
            <a:endParaRPr lang="en-US" sz="1370" dirty="0"/>
          </a:p>
        </p:txBody>
      </p:sp>
      <p:sp>
        <p:nvSpPr>
          <p:cNvPr id="8" name="Shape 5"/>
          <p:cNvSpPr/>
          <p:nvPr/>
        </p:nvSpPr>
        <p:spPr>
          <a:xfrm>
            <a:off x="7635240" y="2788920"/>
            <a:ext cx="3383280" cy="123444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9" name="Shape 6"/>
          <p:cNvSpPr/>
          <p:nvPr/>
        </p:nvSpPr>
        <p:spPr>
          <a:xfrm>
            <a:off x="7635240" y="2788920"/>
            <a:ext cx="82296" cy="123444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7"/>
          <p:cNvSpPr/>
          <p:nvPr/>
        </p:nvSpPr>
        <p:spPr>
          <a:xfrm>
            <a:off x="7854696" y="2935224"/>
            <a:ext cx="294436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Deshidroascorbato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7854696" y="3355848"/>
            <a:ext cx="2944368" cy="4846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Forma oxidada que puede reciclarse intracelularmente.</a:t>
            </a:r>
            <a:endParaRPr lang="en-US" sz="1370" dirty="0"/>
          </a:p>
        </p:txBody>
      </p:sp>
      <p:sp>
        <p:nvSpPr>
          <p:cNvPr id="12" name="Shape 9"/>
          <p:cNvSpPr/>
          <p:nvPr/>
        </p:nvSpPr>
        <p:spPr>
          <a:xfrm>
            <a:off x="7635240" y="4160520"/>
            <a:ext cx="3383280" cy="123444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3" name="Shape 10"/>
          <p:cNvSpPr/>
          <p:nvPr/>
        </p:nvSpPr>
        <p:spPr>
          <a:xfrm>
            <a:off x="7635240" y="4160520"/>
            <a:ext cx="82296" cy="123444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4" name="Text 11"/>
          <p:cNvSpPr/>
          <p:nvPr/>
        </p:nvSpPr>
        <p:spPr>
          <a:xfrm>
            <a:off x="7854696" y="4306824"/>
            <a:ext cx="294436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Cofactor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7854696" y="4727448"/>
            <a:ext cx="2944368" cy="4846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Participa en hidroxilaciones y otras reacciones enzimáticas.</a:t>
            </a:r>
            <a:endParaRPr lang="en-US" sz="1370" dirty="0"/>
          </a:p>
        </p:txBody>
      </p:sp>
      <p:sp>
        <p:nvSpPr>
          <p:cNvPr id="16" name="Text 13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Doseděl et al., 2021.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Transporte de vitamina C: la forma química modifica la puerta de entrada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5230368" y="1325880"/>
            <a:ext cx="914400" cy="4206240"/>
          </a:xfrm>
          <a:prstGeom prst="rect">
            <a:avLst/>
          </a:prstGeom>
          <a:solidFill>
            <a:srgbClr val="DDE8F0"/>
          </a:solidFill>
          <a:ln w="12700">
            <a:solidFill>
              <a:srgbClr val="ABC2D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Text 2"/>
          <p:cNvSpPr/>
          <p:nvPr/>
        </p:nvSpPr>
        <p:spPr>
          <a:xfrm>
            <a:off x="5285232" y="2423160"/>
            <a:ext cx="804672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43444"/>
                </a:solidFill>
              </a:rPr>
              <a:t>MEMBRANA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243444"/>
                </a:solidFill>
              </a:rPr>
              <a:t>CELULAR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868680" y="1828800"/>
            <a:ext cx="1965960" cy="621792"/>
          </a:xfrm>
          <a:prstGeom prst="roundRect">
            <a:avLst>
              <a:gd name="adj" fmla="val 11765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6" name="Text 4"/>
          <p:cNvSpPr/>
          <p:nvPr/>
        </p:nvSpPr>
        <p:spPr>
          <a:xfrm>
            <a:off x="941832" y="1883664"/>
            <a:ext cx="181965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ASCORBATO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2862072" y="2139696"/>
            <a:ext cx="2276856" cy="0"/>
          </a:xfrm>
          <a:prstGeom prst="line">
            <a:avLst/>
          </a:prstGeom>
          <a:noFill/>
          <a:ln w="27940">
            <a:solidFill>
              <a:srgbClr val="F47C20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8" name="Shape 6"/>
          <p:cNvSpPr/>
          <p:nvPr/>
        </p:nvSpPr>
        <p:spPr>
          <a:xfrm>
            <a:off x="3063240" y="1444752"/>
            <a:ext cx="1691640" cy="457200"/>
          </a:xfrm>
          <a:prstGeom prst="roundRect">
            <a:avLst>
              <a:gd name="adj" fmla="val 16000"/>
            </a:avLst>
          </a:prstGeom>
          <a:solidFill>
            <a:srgbClr val="FCE1C8"/>
          </a:solidFill>
          <a:ln w="12700">
            <a:solidFill>
              <a:srgbClr val="FCE1C8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9" name="Text 7"/>
          <p:cNvSpPr/>
          <p:nvPr/>
        </p:nvSpPr>
        <p:spPr>
          <a:xfrm>
            <a:off x="3136392" y="1499616"/>
            <a:ext cx="154533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47C20"/>
                </a:solidFill>
              </a:rPr>
              <a:t>SVCT1 / SVCT2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868680" y="3886200"/>
            <a:ext cx="2240280" cy="621792"/>
          </a:xfrm>
          <a:prstGeom prst="roundRect">
            <a:avLst>
              <a:gd name="adj" fmla="val 11765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1" name="Text 9"/>
          <p:cNvSpPr/>
          <p:nvPr/>
        </p:nvSpPr>
        <p:spPr>
          <a:xfrm>
            <a:off x="941832" y="3941064"/>
            <a:ext cx="209397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DESHIDROASCORBATO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3154680" y="4197096"/>
            <a:ext cx="1984248" cy="0"/>
          </a:xfrm>
          <a:prstGeom prst="line">
            <a:avLst/>
          </a:prstGeom>
          <a:noFill/>
          <a:ln w="27940">
            <a:solidFill>
              <a:srgbClr val="6A5ACD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3" name="Shape 11"/>
          <p:cNvSpPr/>
          <p:nvPr/>
        </p:nvSpPr>
        <p:spPr>
          <a:xfrm>
            <a:off x="3246120" y="3502152"/>
            <a:ext cx="1325880" cy="457200"/>
          </a:xfrm>
          <a:prstGeom prst="roundRect">
            <a:avLst>
              <a:gd name="adj" fmla="val 16000"/>
            </a:avLst>
          </a:prstGeom>
          <a:solidFill>
            <a:srgbClr val="E9E4FA"/>
          </a:solidFill>
          <a:ln w="12700">
            <a:solidFill>
              <a:srgbClr val="E9E4F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4" name="Text 12"/>
          <p:cNvSpPr/>
          <p:nvPr/>
        </p:nvSpPr>
        <p:spPr>
          <a:xfrm>
            <a:off x="3319272" y="3557016"/>
            <a:ext cx="117957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6A5ACD"/>
                </a:solidFill>
              </a:rPr>
              <a:t>GLUT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7543800" y="2697480"/>
            <a:ext cx="2971800" cy="685800"/>
          </a:xfrm>
          <a:prstGeom prst="roundRect">
            <a:avLst>
              <a:gd name="adj" fmla="val 10667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6" name="Text 14"/>
          <p:cNvSpPr/>
          <p:nvPr/>
        </p:nvSpPr>
        <p:spPr>
          <a:xfrm>
            <a:off x="7616952" y="2752344"/>
            <a:ext cx="2825496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ASCORBATO INTRACELULAR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6172200" y="2139696"/>
            <a:ext cx="1280160" cy="768096"/>
          </a:xfrm>
          <a:prstGeom prst="line">
            <a:avLst/>
          </a:prstGeom>
          <a:noFill/>
          <a:ln w="25400">
            <a:solidFill>
              <a:srgbClr val="F47C20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8" name="Shape 16"/>
          <p:cNvSpPr/>
          <p:nvPr/>
        </p:nvSpPr>
        <p:spPr>
          <a:xfrm>
            <a:off x="6172200" y="4197096"/>
            <a:ext cx="1280160" cy="0"/>
          </a:xfrm>
          <a:prstGeom prst="line">
            <a:avLst/>
          </a:prstGeom>
          <a:noFill/>
          <a:ln w="25400">
            <a:solidFill>
              <a:srgbClr val="6A5ACD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9" name="Shape 17"/>
          <p:cNvSpPr/>
          <p:nvPr/>
        </p:nvSpPr>
        <p:spPr>
          <a:xfrm>
            <a:off x="777240" y="5120640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0" name="Text 18"/>
          <p:cNvSpPr/>
          <p:nvPr/>
        </p:nvSpPr>
        <p:spPr>
          <a:xfrm>
            <a:off x="960120" y="5239512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21" name="Text 19"/>
          <p:cNvSpPr/>
          <p:nvPr/>
        </p:nvSpPr>
        <p:spPr>
          <a:xfrm>
            <a:off x="2359152" y="5212080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La concentración plasmática es solo una parte del proceso: el transporte celular también importa.</a:t>
            </a:r>
            <a:endParaRPr lang="en-US" sz="1620" dirty="0"/>
          </a:p>
        </p:txBody>
      </p:sp>
      <p:sp>
        <p:nvSpPr>
          <p:cNvPr id="22" name="Text 20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Doseděl et al., 2021; Chen et al., 2022.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Vitamina C: cinco funciones que explican su relevancia biológica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749808" y="1554480"/>
            <a:ext cx="1417320" cy="1417320"/>
          </a:xfrm>
          <a:prstGeom prst="ellipse">
            <a:avLst/>
          </a:prstGeom>
          <a:solidFill>
            <a:srgbClr val="F47C20">
              <a:alpha val="96000"/>
            </a:srgbClr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Text 2"/>
          <p:cNvSpPr/>
          <p:nvPr/>
        </p:nvSpPr>
        <p:spPr>
          <a:xfrm>
            <a:off x="841248" y="1920240"/>
            <a:ext cx="1234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REDOX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612648" y="3246120"/>
            <a:ext cx="1691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243444"/>
                </a:solidFill>
              </a:rPr>
              <a:t>Donante de electrones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3017520" y="1554480"/>
            <a:ext cx="1417320" cy="1417320"/>
          </a:xfrm>
          <a:prstGeom prst="ellipse">
            <a:avLst/>
          </a:prstGeom>
          <a:solidFill>
            <a:srgbClr val="2D83B3">
              <a:alpha val="96000"/>
            </a:srgbClr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5"/>
          <p:cNvSpPr/>
          <p:nvPr/>
        </p:nvSpPr>
        <p:spPr>
          <a:xfrm>
            <a:off x="3108960" y="1920240"/>
            <a:ext cx="1234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COLÁGENO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2880360" y="3246120"/>
            <a:ext cx="1691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243444"/>
                </a:solidFill>
              </a:rPr>
              <a:t>Cofactor de hidroxilasas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285232" y="1554480"/>
            <a:ext cx="1417320" cy="1417320"/>
          </a:xfrm>
          <a:prstGeom prst="ellipse">
            <a:avLst/>
          </a:prstGeom>
          <a:solidFill>
            <a:srgbClr val="7D9341">
              <a:alpha val="96000"/>
            </a:srgbClr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8"/>
          <p:cNvSpPr/>
          <p:nvPr/>
        </p:nvSpPr>
        <p:spPr>
          <a:xfrm>
            <a:off x="5376672" y="1920240"/>
            <a:ext cx="1234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CARNITINA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5148072" y="3246120"/>
            <a:ext cx="1691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243444"/>
                </a:solidFill>
              </a:rPr>
              <a:t>Participa en biosíntesis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7552944" y="1554480"/>
            <a:ext cx="1417320" cy="1417320"/>
          </a:xfrm>
          <a:prstGeom prst="ellipse">
            <a:avLst/>
          </a:prstGeom>
          <a:solidFill>
            <a:srgbClr val="6A5ACD">
              <a:alpha val="96000"/>
            </a:srgbClr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7644384" y="1920240"/>
            <a:ext cx="1234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CATECOLAMINAS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7415784" y="3246120"/>
            <a:ext cx="1691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243444"/>
                </a:solidFill>
              </a:rPr>
              <a:t>Cofactor en síntesis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9820656" y="1554480"/>
            <a:ext cx="1417320" cy="1417320"/>
          </a:xfrm>
          <a:prstGeom prst="ellipse">
            <a:avLst/>
          </a:prstGeom>
          <a:solidFill>
            <a:srgbClr val="C95C55">
              <a:alpha val="96000"/>
            </a:srgbClr>
          </a:solidFill>
          <a:ln w="12700">
            <a:solidFill>
              <a:srgbClr val="C95C55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6" name="Text 14"/>
          <p:cNvSpPr/>
          <p:nvPr/>
        </p:nvSpPr>
        <p:spPr>
          <a:xfrm>
            <a:off x="9912096" y="1920240"/>
            <a:ext cx="1234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HIERRO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9683496" y="3246120"/>
            <a:ext cx="1691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243444"/>
                </a:solidFill>
              </a:rPr>
              <a:t>Favorece Fe³⁺ → Fe²⁺</a:t>
            </a:r>
            <a:endParaRPr lang="en-US" sz="1400" dirty="0"/>
          </a:p>
        </p:txBody>
      </p:sp>
      <p:sp>
        <p:nvSpPr>
          <p:cNvPr id="18" name="Shape 16"/>
          <p:cNvSpPr/>
          <p:nvPr/>
        </p:nvSpPr>
        <p:spPr>
          <a:xfrm>
            <a:off x="777240" y="5074920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9" name="Text 17"/>
          <p:cNvSpPr/>
          <p:nvPr/>
        </p:nvSpPr>
        <p:spPr>
          <a:xfrm>
            <a:off x="960120" y="5193792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2359152" y="5166360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Vitamina C no debe enseñarse solo como “antioxidante”: también es cofactor metabólico.</a:t>
            </a:r>
            <a:endParaRPr lang="en-US" sz="1620" dirty="0"/>
          </a:p>
        </p:txBody>
      </p:sp>
      <p:sp>
        <p:nvSpPr>
          <p:cNvPr id="21" name="Text 19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Doseděl et al., 2021; Carr &amp; Maggini, 2017.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Vitamina C y función inmunitaria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85216" y="804672"/>
            <a:ext cx="10607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Su papel se integra en células de defensa, barrera y resolución.</a:t>
            </a:r>
            <a:endParaRPr lang="en-US" sz="1550" dirty="0"/>
          </a:p>
        </p:txBody>
      </p:sp>
      <p:graphicFrame>
        <p:nvGraphicFramePr>
          <p:cNvPr id="2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77240" y="1417320"/>
          <a:ext cx="7315200" cy="3840480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2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809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Componente</a:t>
                      </a:r>
                      <a:endParaRPr lang="en-US" sz="14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Relación funcional</a:t>
                      </a:r>
                      <a:endParaRPr lang="en-US" sz="14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809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Neutrófilos</a:t>
                      </a:r>
                      <a:endParaRPr lang="en-US" sz="14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Quimiotaxis, función oxidativa y apoptosis/resolución</a:t>
                      </a:r>
                      <a:endParaRPr lang="en-US" sz="14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809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Barrera epitelial</a:t>
                      </a:r>
                      <a:endParaRPr lang="en-US" sz="14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Soporte de matriz y reparación tisular</a:t>
                      </a:r>
                      <a:endParaRPr lang="en-US" sz="14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809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Linfocitos</a:t>
                      </a:r>
                      <a:endParaRPr lang="en-US" sz="14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Micronutriente para proliferación y función celular</a:t>
                      </a:r>
                      <a:endParaRPr lang="en-US" sz="14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809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Redox intracelular</a:t>
                      </a:r>
                      <a:endParaRPr lang="en-US" sz="14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Reciclaje de antioxidantes y control del entorno oxidativo</a:t>
                      </a:r>
                      <a:endParaRPr lang="en-US" sz="14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Shape 2"/>
          <p:cNvSpPr/>
          <p:nvPr/>
        </p:nvSpPr>
        <p:spPr>
          <a:xfrm>
            <a:off x="777240" y="1417320"/>
            <a:ext cx="2286000" cy="438912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6" name="Text 3"/>
          <p:cNvSpPr/>
          <p:nvPr/>
        </p:nvSpPr>
        <p:spPr>
          <a:xfrm>
            <a:off x="813816" y="1490472"/>
            <a:ext cx="221284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Componente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3063240" y="1417320"/>
            <a:ext cx="5029200" cy="438912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8" name="Text 5"/>
          <p:cNvSpPr/>
          <p:nvPr/>
        </p:nvSpPr>
        <p:spPr>
          <a:xfrm>
            <a:off x="3099816" y="1490472"/>
            <a:ext cx="495604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Relación funcional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8366760" y="1417320"/>
            <a:ext cx="2926080" cy="3840480"/>
          </a:xfrm>
          <a:prstGeom prst="roundRect">
            <a:avLst>
              <a:gd name="adj" fmla="val 2188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0" name="Shape 7"/>
          <p:cNvSpPr/>
          <p:nvPr/>
        </p:nvSpPr>
        <p:spPr>
          <a:xfrm>
            <a:off x="8366760" y="1417320"/>
            <a:ext cx="82296" cy="384048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1" name="Text 8"/>
          <p:cNvSpPr/>
          <p:nvPr/>
        </p:nvSpPr>
        <p:spPr>
          <a:xfrm>
            <a:off x="8586216" y="1563624"/>
            <a:ext cx="248716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Lectura integrativa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8586216" y="1984248"/>
            <a:ext cx="2487168" cy="30906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La vitamina C participa en redes celulares. Su interpretación clínica depende de estado nutricional, vía, dosis, función renal y objetivo terapéutico.</a:t>
            </a:r>
            <a:endParaRPr lang="en-US" sz="1370" dirty="0"/>
          </a:p>
        </p:txBody>
      </p:sp>
      <p:sp>
        <p:nvSpPr>
          <p:cNvPr id="13" name="Text 10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Carr &amp; Maggini, 2017; Liugan &amp; Carr, 2019.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Oral vs. intravenosa: dos perfiles de exposición diferentes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1234440" y="4983480"/>
            <a:ext cx="9052560" cy="0"/>
          </a:xfrm>
          <a:prstGeom prst="line">
            <a:avLst/>
          </a:prstGeom>
          <a:noFill/>
          <a:ln w="19050">
            <a:solidFill>
              <a:srgbClr val="8795A1"/>
            </a:solidFill>
            <a:prstDash val="solid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4" name="Shape 2"/>
          <p:cNvSpPr/>
          <p:nvPr/>
        </p:nvSpPr>
        <p:spPr>
          <a:xfrm>
            <a:off x="1234440" y="4983480"/>
            <a:ext cx="0" cy="0"/>
          </a:xfrm>
          <a:prstGeom prst="line">
            <a:avLst/>
          </a:prstGeom>
          <a:noFill/>
          <a:ln w="19050">
            <a:solidFill>
              <a:srgbClr val="8795A1"/>
            </a:solidFill>
            <a:prstDash val="solid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9646920" y="507492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E6B78"/>
                </a:solidFill>
              </a:rPr>
              <a:t>Tiempo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 rot="16200000">
            <a:off x="228600" y="1417320"/>
            <a:ext cx="77724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5E6B78"/>
                </a:solidFill>
              </a:rPr>
              <a:t>Concentración plasmática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1280160" y="4892040"/>
            <a:ext cx="914400" cy="0"/>
          </a:xfrm>
          <a:prstGeom prst="line">
            <a:avLst/>
          </a:prstGeom>
          <a:noFill/>
          <a:ln w="381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8" name="Shape 6"/>
          <p:cNvSpPr/>
          <p:nvPr/>
        </p:nvSpPr>
        <p:spPr>
          <a:xfrm>
            <a:off x="2194560" y="4480560"/>
            <a:ext cx="914400" cy="0"/>
          </a:xfrm>
          <a:prstGeom prst="line">
            <a:avLst/>
          </a:prstGeom>
          <a:noFill/>
          <a:ln w="381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9" name="Shape 7"/>
          <p:cNvSpPr/>
          <p:nvPr/>
        </p:nvSpPr>
        <p:spPr>
          <a:xfrm>
            <a:off x="3108960" y="4160520"/>
            <a:ext cx="1097280" cy="0"/>
          </a:xfrm>
          <a:prstGeom prst="line">
            <a:avLst/>
          </a:prstGeom>
          <a:noFill/>
          <a:ln w="381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Shape 8"/>
          <p:cNvSpPr/>
          <p:nvPr/>
        </p:nvSpPr>
        <p:spPr>
          <a:xfrm>
            <a:off x="4206240" y="4069080"/>
            <a:ext cx="1097280" cy="64008"/>
          </a:xfrm>
          <a:prstGeom prst="line">
            <a:avLst/>
          </a:prstGeom>
          <a:noFill/>
          <a:ln w="381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1" name="Shape 9"/>
          <p:cNvSpPr/>
          <p:nvPr/>
        </p:nvSpPr>
        <p:spPr>
          <a:xfrm>
            <a:off x="5303520" y="4133088"/>
            <a:ext cx="1097280" cy="164592"/>
          </a:xfrm>
          <a:prstGeom prst="line">
            <a:avLst/>
          </a:prstGeom>
          <a:noFill/>
          <a:ln w="381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2" name="Shape 10"/>
          <p:cNvSpPr/>
          <p:nvPr/>
        </p:nvSpPr>
        <p:spPr>
          <a:xfrm>
            <a:off x="6400800" y="4297680"/>
            <a:ext cx="1371600" cy="228600"/>
          </a:xfrm>
          <a:prstGeom prst="line">
            <a:avLst/>
          </a:prstGeom>
          <a:noFill/>
          <a:ln w="381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Shape 11"/>
          <p:cNvSpPr/>
          <p:nvPr/>
        </p:nvSpPr>
        <p:spPr>
          <a:xfrm>
            <a:off x="7772400" y="4526280"/>
            <a:ext cx="1828800" cy="228600"/>
          </a:xfrm>
          <a:prstGeom prst="line">
            <a:avLst/>
          </a:prstGeom>
          <a:noFill/>
          <a:ln w="381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4" name="Shape 12"/>
          <p:cNvSpPr/>
          <p:nvPr/>
        </p:nvSpPr>
        <p:spPr>
          <a:xfrm>
            <a:off x="1280160" y="4892040"/>
            <a:ext cx="548640" cy="0"/>
          </a:xfrm>
          <a:prstGeom prst="line">
            <a:avLst/>
          </a:prstGeom>
          <a:noFill/>
          <a:ln w="381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5" name="Shape 13"/>
          <p:cNvSpPr/>
          <p:nvPr/>
        </p:nvSpPr>
        <p:spPr>
          <a:xfrm>
            <a:off x="1828800" y="2103120"/>
            <a:ext cx="731520" cy="320040"/>
          </a:xfrm>
          <a:prstGeom prst="line">
            <a:avLst/>
          </a:prstGeom>
          <a:noFill/>
          <a:ln w="381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6" name="Shape 14"/>
          <p:cNvSpPr/>
          <p:nvPr/>
        </p:nvSpPr>
        <p:spPr>
          <a:xfrm>
            <a:off x="2560320" y="2423160"/>
            <a:ext cx="914400" cy="457200"/>
          </a:xfrm>
          <a:prstGeom prst="line">
            <a:avLst/>
          </a:prstGeom>
          <a:noFill/>
          <a:ln w="381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7" name="Shape 15"/>
          <p:cNvSpPr/>
          <p:nvPr/>
        </p:nvSpPr>
        <p:spPr>
          <a:xfrm>
            <a:off x="3474720" y="2880360"/>
            <a:ext cx="1097280" cy="365760"/>
          </a:xfrm>
          <a:prstGeom prst="line">
            <a:avLst/>
          </a:prstGeom>
          <a:noFill/>
          <a:ln w="381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8" name="Shape 16"/>
          <p:cNvSpPr/>
          <p:nvPr/>
        </p:nvSpPr>
        <p:spPr>
          <a:xfrm>
            <a:off x="4572000" y="3246120"/>
            <a:ext cx="1280160" cy="365760"/>
          </a:xfrm>
          <a:prstGeom prst="line">
            <a:avLst/>
          </a:prstGeom>
          <a:noFill/>
          <a:ln w="381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9" name="Shape 17"/>
          <p:cNvSpPr/>
          <p:nvPr/>
        </p:nvSpPr>
        <p:spPr>
          <a:xfrm>
            <a:off x="5852160" y="3611880"/>
            <a:ext cx="1463040" cy="365760"/>
          </a:xfrm>
          <a:prstGeom prst="line">
            <a:avLst/>
          </a:prstGeom>
          <a:noFill/>
          <a:ln w="381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0" name="Shape 18"/>
          <p:cNvSpPr/>
          <p:nvPr/>
        </p:nvSpPr>
        <p:spPr>
          <a:xfrm>
            <a:off x="7315200" y="3977640"/>
            <a:ext cx="2286000" cy="457200"/>
          </a:xfrm>
          <a:prstGeom prst="line">
            <a:avLst/>
          </a:prstGeom>
          <a:noFill/>
          <a:ln w="381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1" name="Shape 19"/>
          <p:cNvSpPr/>
          <p:nvPr/>
        </p:nvSpPr>
        <p:spPr>
          <a:xfrm>
            <a:off x="8961120" y="3840480"/>
            <a:ext cx="1005840" cy="411480"/>
          </a:xfrm>
          <a:prstGeom prst="roundRect">
            <a:avLst>
              <a:gd name="adj" fmla="val 17778"/>
            </a:avLst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2" name="Text 20"/>
          <p:cNvSpPr/>
          <p:nvPr/>
        </p:nvSpPr>
        <p:spPr>
          <a:xfrm>
            <a:off x="9034272" y="3895344"/>
            <a:ext cx="859536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ORAL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6858000" y="2468880"/>
            <a:ext cx="822960" cy="411480"/>
          </a:xfrm>
          <a:prstGeom prst="roundRect">
            <a:avLst>
              <a:gd name="adj" fmla="val 17778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4" name="Text 22"/>
          <p:cNvSpPr/>
          <p:nvPr/>
        </p:nvSpPr>
        <p:spPr>
          <a:xfrm>
            <a:off x="6931152" y="2523744"/>
            <a:ext cx="676656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IV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7680960" y="5532120"/>
            <a:ext cx="2926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50" i="1" dirty="0">
                <a:solidFill>
                  <a:srgbClr val="5E6B78"/>
                </a:solidFill>
              </a:rPr>
              <a:t>Esquema conceptual: no representa una dosis específica.</a:t>
            </a:r>
            <a:endParaRPr lang="en-US" sz="950" dirty="0"/>
          </a:p>
        </p:txBody>
      </p:sp>
      <p:sp>
        <p:nvSpPr>
          <p:cNvPr id="26" name="Text 24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Padayatty et al., 2008; Chen et al., 2022.</a:t>
            </a:r>
            <a:endParaRPr lang="en-US" sz="850" dirty="0"/>
          </a:p>
        </p:txBody>
      </p:sp>
      <p:sp>
        <p:nvSpPr>
          <p:cNvPr id="27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26</a:t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Vitamina C en una formulación: ¿qué papel cumple?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777240" y="1417320"/>
            <a:ext cx="5166360" cy="1691640"/>
          </a:xfrm>
          <a:prstGeom prst="roundRect">
            <a:avLst>
              <a:gd name="adj" fmla="val 3784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4" name="Shape 2"/>
          <p:cNvSpPr/>
          <p:nvPr/>
        </p:nvSpPr>
        <p:spPr>
          <a:xfrm>
            <a:off x="777240" y="1417320"/>
            <a:ext cx="82296" cy="169164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996696" y="1563624"/>
            <a:ext cx="47274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Componente antioxidante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996696" y="1984248"/>
            <a:ext cx="4727448" cy="9418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Participa en redox soluble y reciclaje de antioxidantes.</a:t>
            </a:r>
            <a:endParaRPr lang="en-US" sz="1370" dirty="0"/>
          </a:p>
        </p:txBody>
      </p:sp>
      <p:sp>
        <p:nvSpPr>
          <p:cNvPr id="7" name="Shape 5"/>
          <p:cNvSpPr/>
          <p:nvPr/>
        </p:nvSpPr>
        <p:spPr>
          <a:xfrm>
            <a:off x="6263640" y="1417320"/>
            <a:ext cx="5166360" cy="1691640"/>
          </a:xfrm>
          <a:prstGeom prst="roundRect">
            <a:avLst>
              <a:gd name="adj" fmla="val 3784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8" name="Shape 6"/>
          <p:cNvSpPr/>
          <p:nvPr/>
        </p:nvSpPr>
        <p:spPr>
          <a:xfrm>
            <a:off x="6263640" y="1417320"/>
            <a:ext cx="82296" cy="169164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9" name="Text 7"/>
          <p:cNvSpPr/>
          <p:nvPr/>
        </p:nvSpPr>
        <p:spPr>
          <a:xfrm>
            <a:off x="6483096" y="1563624"/>
            <a:ext cx="47274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Cofactor metabólico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6483096" y="1984248"/>
            <a:ext cx="4727448" cy="9418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Apoya reacciones de hidroxilación y biosíntesis.</a:t>
            </a:r>
            <a:endParaRPr lang="en-US" sz="1370" dirty="0"/>
          </a:p>
        </p:txBody>
      </p:sp>
      <p:sp>
        <p:nvSpPr>
          <p:cNvPr id="11" name="Shape 9"/>
          <p:cNvSpPr/>
          <p:nvPr/>
        </p:nvSpPr>
        <p:spPr>
          <a:xfrm>
            <a:off x="777240" y="3383280"/>
            <a:ext cx="5166360" cy="1691640"/>
          </a:xfrm>
          <a:prstGeom prst="roundRect">
            <a:avLst>
              <a:gd name="adj" fmla="val 3784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2" name="Shape 10"/>
          <p:cNvSpPr/>
          <p:nvPr/>
        </p:nvSpPr>
        <p:spPr>
          <a:xfrm>
            <a:off x="777240" y="3383280"/>
            <a:ext cx="82296" cy="169164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996696" y="3529584"/>
            <a:ext cx="47274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Soporte de reparación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996696" y="3950208"/>
            <a:ext cx="4727448" cy="9418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Conecta con síntesis de colágeno y matriz.</a:t>
            </a:r>
            <a:endParaRPr lang="en-US" sz="1370" dirty="0"/>
          </a:p>
        </p:txBody>
      </p:sp>
      <p:sp>
        <p:nvSpPr>
          <p:cNvPr id="15" name="Shape 13"/>
          <p:cNvSpPr/>
          <p:nvPr/>
        </p:nvSpPr>
        <p:spPr>
          <a:xfrm>
            <a:off x="6263640" y="3383280"/>
            <a:ext cx="5166360" cy="1691640"/>
          </a:xfrm>
          <a:prstGeom prst="roundRect">
            <a:avLst>
              <a:gd name="adj" fmla="val 3784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6" name="Shape 14"/>
          <p:cNvSpPr/>
          <p:nvPr/>
        </p:nvSpPr>
        <p:spPr>
          <a:xfrm>
            <a:off x="6263640" y="3383280"/>
            <a:ext cx="82296" cy="169164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7" name="Text 15"/>
          <p:cNvSpPr/>
          <p:nvPr/>
        </p:nvSpPr>
        <p:spPr>
          <a:xfrm>
            <a:off x="6483096" y="3529584"/>
            <a:ext cx="47274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Modelo farmacocinético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6483096" y="3950208"/>
            <a:ext cx="4727448" cy="9418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Ejemplifica cómo la vía cambia la exposición plasmática.</a:t>
            </a:r>
            <a:endParaRPr lang="en-US" sz="1370" dirty="0"/>
          </a:p>
        </p:txBody>
      </p:sp>
      <p:sp>
        <p:nvSpPr>
          <p:cNvPr id="19" name="Shape 17"/>
          <p:cNvSpPr/>
          <p:nvPr/>
        </p:nvSpPr>
        <p:spPr>
          <a:xfrm>
            <a:off x="777240" y="5349240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0" name="Text 18"/>
          <p:cNvSpPr/>
          <p:nvPr/>
        </p:nvSpPr>
        <p:spPr>
          <a:xfrm>
            <a:off x="960120" y="5468112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21" name="Text 19"/>
          <p:cNvSpPr/>
          <p:nvPr/>
        </p:nvSpPr>
        <p:spPr>
          <a:xfrm>
            <a:off x="2359152" y="5440680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La pregunta no es “¿vitamina C sí o no?”, sino “¿qué objetivo cumple, en qué contexto y con qué variables de seguridad?”.</a:t>
            </a:r>
            <a:endParaRPr lang="en-US" sz="1620" dirty="0"/>
          </a:p>
        </p:txBody>
      </p:sp>
      <p:sp>
        <p:nvSpPr>
          <p:cNvPr id="22" name="Text 20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Doseděl et al., 2021; Chen et al., 2022; Nickel et al., 2024.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27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6A5A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685800"/>
            <a:ext cx="1097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>
                    <a:alpha val="20000"/>
                  </a:srgbClr>
                </a:solidFill>
              </a:rPr>
              <a:t>05</a:t>
            </a:r>
            <a:endParaRPr lang="en-US" sz="4800" dirty="0"/>
          </a:p>
        </p:txBody>
      </p:sp>
      <p:sp>
        <p:nvSpPr>
          <p:cNvPr id="3" name="Text 1"/>
          <p:cNvSpPr/>
          <p:nvPr/>
        </p:nvSpPr>
        <p:spPr>
          <a:xfrm>
            <a:off x="640080" y="1965960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50" dirty="0">
                <a:solidFill>
                  <a:srgbClr val="DDEAF1"/>
                </a:solidFill>
              </a:rPr>
              <a:t>CENTRO DEL SISTEMA TIOL Y NODO DE LA DEFENSA ANTIOXIDANTE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640080" y="2331720"/>
            <a:ext cx="67665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Glutatión</a:t>
            </a:r>
            <a:endParaRPr lang="en-US" sz="3600" dirty="0"/>
          </a:p>
        </p:txBody>
      </p:sp>
      <p:sp>
        <p:nvSpPr>
          <p:cNvPr id="5" name="Shape 3"/>
          <p:cNvSpPr/>
          <p:nvPr/>
        </p:nvSpPr>
        <p:spPr>
          <a:xfrm>
            <a:off x="658368" y="3977640"/>
            <a:ext cx="1828800" cy="0"/>
          </a:xfrm>
          <a:prstGeom prst="line">
            <a:avLst/>
          </a:prstGeom>
          <a:noFill/>
          <a:ln w="635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pic>
        <p:nvPicPr>
          <p:cNvPr id="6" name="Image 0" descr="/mnt/data/manual_suero_assets/fig7_gsh_cycle.png"/>
          <p:cNvPicPr>
            <a:picLocks noChangeAspect="1"/>
          </p:cNvPicPr>
          <p:nvPr/>
        </p:nvPicPr>
        <p:blipFill>
          <a:blip r:embed="rId3">
            <a:alphaModFix amt="94000"/>
          </a:blip>
          <a:stretch>
            <a:fillRect/>
          </a:stretch>
        </p:blipFill>
        <p:spPr>
          <a:xfrm>
            <a:off x="7726680" y="960120"/>
            <a:ext cx="3794760" cy="44805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40080" y="6080760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EAF1"/>
                </a:solidFill>
              </a:rPr>
              <a:t>MÓDULO 5 · SUEROTERAPIA INMUNOLÓGICA</a:t>
            </a:r>
            <a:endParaRPr lang="en-US" sz="10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Glutatión: un tripéptido con función redox central</a:t>
            </a:r>
            <a:endParaRPr lang="en-US" sz="2900" dirty="0"/>
          </a:p>
        </p:txBody>
      </p:sp>
      <p:pic>
        <p:nvPicPr>
          <p:cNvPr id="3" name="Image 0" descr="/mnt/data/pptx_media/ppt/media/image20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1417320"/>
            <a:ext cx="4480560" cy="192024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715000" y="1691640"/>
            <a:ext cx="1600200" cy="566928"/>
          </a:xfrm>
          <a:prstGeom prst="roundRect">
            <a:avLst>
              <a:gd name="adj" fmla="val 12903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2"/>
          <p:cNvSpPr/>
          <p:nvPr/>
        </p:nvSpPr>
        <p:spPr>
          <a:xfrm>
            <a:off x="5788152" y="1746504"/>
            <a:ext cx="145389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GLUTAMATO</a:t>
            </a:r>
            <a:endParaRPr lang="en-US" sz="1300" dirty="0"/>
          </a:p>
        </p:txBody>
      </p:sp>
      <p:sp>
        <p:nvSpPr>
          <p:cNvPr id="6" name="Shape 3"/>
          <p:cNvSpPr/>
          <p:nvPr/>
        </p:nvSpPr>
        <p:spPr>
          <a:xfrm>
            <a:off x="7315200" y="1975104"/>
            <a:ext cx="201168" cy="0"/>
          </a:xfrm>
          <a:prstGeom prst="line">
            <a:avLst/>
          </a:prstGeom>
          <a:noFill/>
          <a:ln w="19050">
            <a:solidFill>
              <a:srgbClr val="A3AEB9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7" name="Shape 4"/>
          <p:cNvSpPr/>
          <p:nvPr/>
        </p:nvSpPr>
        <p:spPr>
          <a:xfrm>
            <a:off x="7543800" y="1691640"/>
            <a:ext cx="1600200" cy="566928"/>
          </a:xfrm>
          <a:prstGeom prst="roundRect">
            <a:avLst>
              <a:gd name="adj" fmla="val 12903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8" name="Text 5"/>
          <p:cNvSpPr/>
          <p:nvPr/>
        </p:nvSpPr>
        <p:spPr>
          <a:xfrm>
            <a:off x="7616952" y="1746504"/>
            <a:ext cx="145389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CISTEÍNA</a:t>
            </a:r>
            <a:endParaRPr lang="en-US" sz="1300" dirty="0"/>
          </a:p>
        </p:txBody>
      </p:sp>
      <p:sp>
        <p:nvSpPr>
          <p:cNvPr id="9" name="Shape 6"/>
          <p:cNvSpPr/>
          <p:nvPr/>
        </p:nvSpPr>
        <p:spPr>
          <a:xfrm>
            <a:off x="9144000" y="1975104"/>
            <a:ext cx="201168" cy="0"/>
          </a:xfrm>
          <a:prstGeom prst="line">
            <a:avLst/>
          </a:prstGeom>
          <a:noFill/>
          <a:ln w="19050">
            <a:solidFill>
              <a:srgbClr val="A3AEB9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0" name="Shape 7"/>
          <p:cNvSpPr/>
          <p:nvPr/>
        </p:nvSpPr>
        <p:spPr>
          <a:xfrm>
            <a:off x="9372600" y="1691640"/>
            <a:ext cx="1600200" cy="566928"/>
          </a:xfrm>
          <a:prstGeom prst="roundRect">
            <a:avLst>
              <a:gd name="adj" fmla="val 12903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1" name="Text 8"/>
          <p:cNvSpPr/>
          <p:nvPr/>
        </p:nvSpPr>
        <p:spPr>
          <a:xfrm>
            <a:off x="9445752" y="1746504"/>
            <a:ext cx="145389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GLICINA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7818120" y="2514600"/>
            <a:ext cx="0" cy="548640"/>
          </a:xfrm>
          <a:prstGeom prst="line">
            <a:avLst/>
          </a:prstGeom>
          <a:noFill/>
          <a:ln w="22860">
            <a:solidFill>
              <a:srgbClr val="A3AEB9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3" name="Shape 10"/>
          <p:cNvSpPr/>
          <p:nvPr/>
        </p:nvSpPr>
        <p:spPr>
          <a:xfrm>
            <a:off x="6263640" y="3154680"/>
            <a:ext cx="3108960" cy="713232"/>
          </a:xfrm>
          <a:prstGeom prst="roundRect">
            <a:avLst>
              <a:gd name="adj" fmla="val 1025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4" name="Text 11"/>
          <p:cNvSpPr/>
          <p:nvPr/>
        </p:nvSpPr>
        <p:spPr>
          <a:xfrm>
            <a:off x="6336792" y="3209544"/>
            <a:ext cx="2962656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GSH · GLUTATIÓN REDUCIDO</a:t>
            </a: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914400" y="3977640"/>
            <a:ext cx="2971800" cy="123444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6" name="Shape 13"/>
          <p:cNvSpPr/>
          <p:nvPr/>
        </p:nvSpPr>
        <p:spPr>
          <a:xfrm>
            <a:off x="914400" y="3977640"/>
            <a:ext cx="82296" cy="123444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7" name="Text 14"/>
          <p:cNvSpPr/>
          <p:nvPr/>
        </p:nvSpPr>
        <p:spPr>
          <a:xfrm>
            <a:off x="1133856" y="4123944"/>
            <a:ext cx="25328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Grupo tiol (-SH)</a:t>
            </a:r>
            <a:endParaRPr lang="en-US" sz="1800" dirty="0"/>
          </a:p>
        </p:txBody>
      </p:sp>
      <p:sp>
        <p:nvSpPr>
          <p:cNvPr id="18" name="Text 15"/>
          <p:cNvSpPr/>
          <p:nvPr/>
        </p:nvSpPr>
        <p:spPr>
          <a:xfrm>
            <a:off x="1133856" y="4544568"/>
            <a:ext cx="2532888" cy="4846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La cisteína aporta el grupo reactivo clave para muchas funciones del GSH.</a:t>
            </a:r>
            <a:endParaRPr lang="en-US" sz="1370" dirty="0"/>
          </a:p>
        </p:txBody>
      </p:sp>
      <p:sp>
        <p:nvSpPr>
          <p:cNvPr id="19" name="Shape 16"/>
          <p:cNvSpPr/>
          <p:nvPr/>
        </p:nvSpPr>
        <p:spPr>
          <a:xfrm>
            <a:off x="4251960" y="3977640"/>
            <a:ext cx="2971800" cy="123444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0" name="Shape 17"/>
          <p:cNvSpPr/>
          <p:nvPr/>
        </p:nvSpPr>
        <p:spPr>
          <a:xfrm>
            <a:off x="4251960" y="3977640"/>
            <a:ext cx="82296" cy="123444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1" name="Text 18"/>
          <p:cNvSpPr/>
          <p:nvPr/>
        </p:nvSpPr>
        <p:spPr>
          <a:xfrm>
            <a:off x="4471416" y="4123944"/>
            <a:ext cx="25328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Antioxidante no enzimático</a:t>
            </a:r>
            <a:endParaRPr lang="en-US" sz="1800" dirty="0"/>
          </a:p>
        </p:txBody>
      </p:sp>
      <p:sp>
        <p:nvSpPr>
          <p:cNvPr id="22" name="Text 19"/>
          <p:cNvSpPr/>
          <p:nvPr/>
        </p:nvSpPr>
        <p:spPr>
          <a:xfrm>
            <a:off x="4471416" y="4544568"/>
            <a:ext cx="2532888" cy="4846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Puede actuar directamente y como sustrato de enzimas antioxidantes.</a:t>
            </a:r>
            <a:endParaRPr lang="en-US" sz="1370" dirty="0"/>
          </a:p>
        </p:txBody>
      </p:sp>
      <p:sp>
        <p:nvSpPr>
          <p:cNvPr id="23" name="Shape 20"/>
          <p:cNvSpPr/>
          <p:nvPr/>
        </p:nvSpPr>
        <p:spPr>
          <a:xfrm>
            <a:off x="7589520" y="3977640"/>
            <a:ext cx="2971800" cy="123444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4" name="Shape 21"/>
          <p:cNvSpPr/>
          <p:nvPr/>
        </p:nvSpPr>
        <p:spPr>
          <a:xfrm>
            <a:off x="7589520" y="3977640"/>
            <a:ext cx="82296" cy="123444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5" name="Text 22"/>
          <p:cNvSpPr/>
          <p:nvPr/>
        </p:nvSpPr>
        <p:spPr>
          <a:xfrm>
            <a:off x="7808976" y="4123944"/>
            <a:ext cx="25328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Cofactor de sistemas</a:t>
            </a:r>
            <a:endParaRPr lang="en-US" sz="1800" dirty="0"/>
          </a:p>
        </p:txBody>
      </p:sp>
      <p:sp>
        <p:nvSpPr>
          <p:cNvPr id="26" name="Text 23"/>
          <p:cNvSpPr/>
          <p:nvPr/>
        </p:nvSpPr>
        <p:spPr>
          <a:xfrm>
            <a:off x="7808976" y="4544568"/>
            <a:ext cx="2532888" cy="4846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GPx, glutatión-S-transferasas y otros sistemas dependen de GSH.</a:t>
            </a:r>
            <a:endParaRPr lang="en-US" sz="1370" dirty="0"/>
          </a:p>
        </p:txBody>
      </p:sp>
      <p:sp>
        <p:nvSpPr>
          <p:cNvPr id="27" name="Text 24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Averill-Bates, 2023; Vašková et al., 2023.</a:t>
            </a:r>
            <a:endParaRPr lang="en-US" sz="850" dirty="0"/>
          </a:p>
        </p:txBody>
      </p:sp>
      <p:sp>
        <p:nvSpPr>
          <p:cNvPr id="28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29</a:t>
            </a:fld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Síntesis de glutatión: dos pasos dependientes de ATP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731520" y="1600200"/>
            <a:ext cx="1371600" cy="566928"/>
          </a:xfrm>
          <a:prstGeom prst="roundRect">
            <a:avLst>
              <a:gd name="adj" fmla="val 12903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Text 2"/>
          <p:cNvSpPr/>
          <p:nvPr/>
        </p:nvSpPr>
        <p:spPr>
          <a:xfrm>
            <a:off x="804672" y="1655064"/>
            <a:ext cx="122529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Glutamato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2331720" y="1600200"/>
            <a:ext cx="1371600" cy="566928"/>
          </a:xfrm>
          <a:prstGeom prst="roundRect">
            <a:avLst>
              <a:gd name="adj" fmla="val 12903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6" name="Text 4"/>
          <p:cNvSpPr/>
          <p:nvPr/>
        </p:nvSpPr>
        <p:spPr>
          <a:xfrm>
            <a:off x="2404872" y="1655064"/>
            <a:ext cx="122529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Cisteína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2011680" y="1700784"/>
            <a:ext cx="228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43444"/>
                </a:solidFill>
              </a:rPr>
              <a:t>+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3749040" y="1883664"/>
            <a:ext cx="822960" cy="0"/>
          </a:xfrm>
          <a:prstGeom prst="line">
            <a:avLst/>
          </a:prstGeom>
          <a:noFill/>
          <a:ln w="25400">
            <a:solidFill>
              <a:srgbClr val="A0ABB5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9" name="Shape 7"/>
          <p:cNvSpPr/>
          <p:nvPr/>
        </p:nvSpPr>
        <p:spPr>
          <a:xfrm>
            <a:off x="4617720" y="1600200"/>
            <a:ext cx="2103120" cy="566928"/>
          </a:xfrm>
          <a:prstGeom prst="roundRect">
            <a:avLst>
              <a:gd name="adj" fmla="val 12903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8"/>
          <p:cNvSpPr/>
          <p:nvPr/>
        </p:nvSpPr>
        <p:spPr>
          <a:xfrm>
            <a:off x="4690872" y="1655064"/>
            <a:ext cx="195681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γ-glutamilcisteína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3886200" y="1188720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5E6B78"/>
                </a:solidFill>
              </a:rPr>
              <a:t>ATP → ADP + Pi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7406640" y="1600200"/>
            <a:ext cx="1371600" cy="566928"/>
          </a:xfrm>
          <a:prstGeom prst="roundRect">
            <a:avLst>
              <a:gd name="adj" fmla="val 12903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7479792" y="1655064"/>
            <a:ext cx="122529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Glicina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6949440" y="1700784"/>
            <a:ext cx="228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43444"/>
                </a:solidFill>
              </a:rPr>
              <a:t>+</a:t>
            </a:r>
            <a:endParaRPr lang="en-US" sz="2200" dirty="0"/>
          </a:p>
        </p:txBody>
      </p:sp>
      <p:sp>
        <p:nvSpPr>
          <p:cNvPr id="15" name="Shape 13"/>
          <p:cNvSpPr/>
          <p:nvPr/>
        </p:nvSpPr>
        <p:spPr>
          <a:xfrm>
            <a:off x="8823960" y="1883664"/>
            <a:ext cx="731520" cy="0"/>
          </a:xfrm>
          <a:prstGeom prst="line">
            <a:avLst/>
          </a:prstGeom>
          <a:noFill/>
          <a:ln w="25400">
            <a:solidFill>
              <a:srgbClr val="A0ABB5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6" name="Shape 14"/>
          <p:cNvSpPr/>
          <p:nvPr/>
        </p:nvSpPr>
        <p:spPr>
          <a:xfrm>
            <a:off x="9601200" y="1600200"/>
            <a:ext cx="1325880" cy="566928"/>
          </a:xfrm>
          <a:prstGeom prst="roundRect">
            <a:avLst>
              <a:gd name="adj" fmla="val 12903"/>
            </a:avLst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7" name="Text 15"/>
          <p:cNvSpPr/>
          <p:nvPr/>
        </p:nvSpPr>
        <p:spPr>
          <a:xfrm>
            <a:off x="9674352" y="1655064"/>
            <a:ext cx="117957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GSH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8595360" y="1188720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5E6B78"/>
                </a:solidFill>
              </a:rPr>
              <a:t>ATP → ADP + Pi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914400" y="3246120"/>
            <a:ext cx="3108960" cy="1508760"/>
          </a:xfrm>
          <a:prstGeom prst="roundRect">
            <a:avLst>
              <a:gd name="adj" fmla="val 4242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0" name="Shape 18"/>
          <p:cNvSpPr/>
          <p:nvPr/>
        </p:nvSpPr>
        <p:spPr>
          <a:xfrm>
            <a:off x="914400" y="3246120"/>
            <a:ext cx="82296" cy="150876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1" name="Text 19"/>
          <p:cNvSpPr/>
          <p:nvPr/>
        </p:nvSpPr>
        <p:spPr>
          <a:xfrm>
            <a:off x="1133856" y="3392424"/>
            <a:ext cx="26700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Punto limitante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1133856" y="3813048"/>
            <a:ext cx="2670048" cy="7589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La disponibilidad de cisteína puede condicionar la síntesis de GSH.</a:t>
            </a:r>
            <a:endParaRPr lang="en-US" sz="1370" dirty="0"/>
          </a:p>
        </p:txBody>
      </p:sp>
      <p:sp>
        <p:nvSpPr>
          <p:cNvPr id="23" name="Shape 21"/>
          <p:cNvSpPr/>
          <p:nvPr/>
        </p:nvSpPr>
        <p:spPr>
          <a:xfrm>
            <a:off x="4526280" y="3246120"/>
            <a:ext cx="3108960" cy="1508760"/>
          </a:xfrm>
          <a:prstGeom prst="roundRect">
            <a:avLst>
              <a:gd name="adj" fmla="val 4242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4" name="Shape 22"/>
          <p:cNvSpPr/>
          <p:nvPr/>
        </p:nvSpPr>
        <p:spPr>
          <a:xfrm>
            <a:off x="4526280" y="3246120"/>
            <a:ext cx="82296" cy="1508760"/>
          </a:xfrm>
          <a:prstGeom prst="rect">
            <a:avLst/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5" name="Text 23"/>
          <p:cNvSpPr/>
          <p:nvPr/>
        </p:nvSpPr>
        <p:spPr>
          <a:xfrm>
            <a:off x="4745736" y="3392424"/>
            <a:ext cx="26700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Costo energético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4745736" y="3813048"/>
            <a:ext cx="2670048" cy="7589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La síntesis requiere ATP; redox y bioenergética están conectados.</a:t>
            </a:r>
            <a:endParaRPr lang="en-US" sz="1370" dirty="0"/>
          </a:p>
        </p:txBody>
      </p:sp>
      <p:sp>
        <p:nvSpPr>
          <p:cNvPr id="27" name="Shape 25"/>
          <p:cNvSpPr/>
          <p:nvPr/>
        </p:nvSpPr>
        <p:spPr>
          <a:xfrm>
            <a:off x="8138160" y="3246120"/>
            <a:ext cx="3108960" cy="1508760"/>
          </a:xfrm>
          <a:prstGeom prst="roundRect">
            <a:avLst>
              <a:gd name="adj" fmla="val 4242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8" name="Shape 26"/>
          <p:cNvSpPr/>
          <p:nvPr/>
        </p:nvSpPr>
        <p:spPr>
          <a:xfrm>
            <a:off x="8138160" y="3246120"/>
            <a:ext cx="82296" cy="150876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9" name="Text 27"/>
          <p:cNvSpPr/>
          <p:nvPr/>
        </p:nvSpPr>
        <p:spPr>
          <a:xfrm>
            <a:off x="8357616" y="3392424"/>
            <a:ext cx="26700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Regulación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8357616" y="3813048"/>
            <a:ext cx="2670048" cy="7589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La síntesis se ajusta a disponibilidad de sustratos y estado celular.</a:t>
            </a:r>
            <a:endParaRPr lang="en-US" sz="1370" dirty="0"/>
          </a:p>
        </p:txBody>
      </p:sp>
      <p:sp>
        <p:nvSpPr>
          <p:cNvPr id="31" name="Text 29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Averill-Bates, 2023; Manual Teórico Clase 1.</a:t>
            </a:r>
            <a:endParaRPr lang="en-US" sz="850" dirty="0"/>
          </a:p>
        </p:txBody>
      </p:sp>
      <p:sp>
        <p:nvSpPr>
          <p:cNvPr id="32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30</a:t>
            </a:fld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Ciclo GSH ↔ GSSG: usar y regenerar</a:t>
            </a:r>
            <a:endParaRPr lang="en-US" sz="2900" dirty="0"/>
          </a:p>
        </p:txBody>
      </p:sp>
      <p:pic>
        <p:nvPicPr>
          <p:cNvPr id="3" name="Image 0" descr="/mnt/data/manual_suero_assets/fig7_gsh_cyc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1234440"/>
            <a:ext cx="10515600" cy="448056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Averill-Bates, 2023; Handy &amp; Loscalzo, 2022; elaboración propia.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31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Glutatión peroxidasa: donde selenio y GSH se encuentran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868680" y="2011680"/>
            <a:ext cx="1325880" cy="658368"/>
          </a:xfrm>
          <a:prstGeom prst="roundRect">
            <a:avLst>
              <a:gd name="adj" fmla="val 11111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Text 2"/>
          <p:cNvSpPr/>
          <p:nvPr/>
        </p:nvSpPr>
        <p:spPr>
          <a:xfrm>
            <a:off x="941832" y="2066544"/>
            <a:ext cx="11795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</a:rPr>
              <a:t>2 GSH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2304288" y="2148840"/>
            <a:ext cx="228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43444"/>
                </a:solidFill>
              </a:rPr>
              <a:t>+</a:t>
            </a:r>
            <a:endParaRPr lang="en-US" sz="2200" dirty="0"/>
          </a:p>
        </p:txBody>
      </p:sp>
      <p:sp>
        <p:nvSpPr>
          <p:cNvPr id="6" name="Shape 4"/>
          <p:cNvSpPr/>
          <p:nvPr/>
        </p:nvSpPr>
        <p:spPr>
          <a:xfrm>
            <a:off x="2651760" y="2011680"/>
            <a:ext cx="1325880" cy="658368"/>
          </a:xfrm>
          <a:prstGeom prst="roundRect">
            <a:avLst>
              <a:gd name="adj" fmla="val 11111"/>
            </a:avLst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5"/>
          <p:cNvSpPr/>
          <p:nvPr/>
        </p:nvSpPr>
        <p:spPr>
          <a:xfrm>
            <a:off x="2724912" y="2066544"/>
            <a:ext cx="11795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</a:rPr>
              <a:t>H₂O₂</a:t>
            </a:r>
            <a:endParaRPr lang="en-US" sz="1900" dirty="0"/>
          </a:p>
        </p:txBody>
      </p:sp>
      <p:sp>
        <p:nvSpPr>
          <p:cNvPr id="8" name="Shape 6"/>
          <p:cNvSpPr/>
          <p:nvPr/>
        </p:nvSpPr>
        <p:spPr>
          <a:xfrm>
            <a:off x="4041648" y="2340864"/>
            <a:ext cx="758952" cy="0"/>
          </a:xfrm>
          <a:prstGeom prst="line">
            <a:avLst/>
          </a:prstGeom>
          <a:noFill/>
          <a:ln w="25400">
            <a:solidFill>
              <a:srgbClr val="8A98A4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9" name="Shape 7"/>
          <p:cNvSpPr/>
          <p:nvPr/>
        </p:nvSpPr>
        <p:spPr>
          <a:xfrm>
            <a:off x="4892040" y="2011680"/>
            <a:ext cx="1600200" cy="658368"/>
          </a:xfrm>
          <a:prstGeom prst="roundRect">
            <a:avLst>
              <a:gd name="adj" fmla="val 11111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8"/>
          <p:cNvSpPr/>
          <p:nvPr/>
        </p:nvSpPr>
        <p:spPr>
          <a:xfrm>
            <a:off x="4965192" y="2066544"/>
            <a:ext cx="145389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GPx · Se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6556248" y="2340864"/>
            <a:ext cx="758952" cy="0"/>
          </a:xfrm>
          <a:prstGeom prst="line">
            <a:avLst/>
          </a:prstGeom>
          <a:noFill/>
          <a:ln w="25400">
            <a:solidFill>
              <a:srgbClr val="8A98A4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2" name="Shape 10"/>
          <p:cNvSpPr/>
          <p:nvPr/>
        </p:nvSpPr>
        <p:spPr>
          <a:xfrm>
            <a:off x="7406640" y="2011680"/>
            <a:ext cx="1325880" cy="658368"/>
          </a:xfrm>
          <a:prstGeom prst="roundRect">
            <a:avLst>
              <a:gd name="adj" fmla="val 11111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7479792" y="2066544"/>
            <a:ext cx="11795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</a:rPr>
              <a:t>GSSG</a:t>
            </a:r>
            <a:endParaRPr lang="en-US" sz="1900" dirty="0"/>
          </a:p>
        </p:txBody>
      </p:sp>
      <p:sp>
        <p:nvSpPr>
          <p:cNvPr id="14" name="Text 12"/>
          <p:cNvSpPr/>
          <p:nvPr/>
        </p:nvSpPr>
        <p:spPr>
          <a:xfrm>
            <a:off x="8842248" y="2148840"/>
            <a:ext cx="228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43444"/>
                </a:solidFill>
              </a:rPr>
              <a:t>+</a:t>
            </a:r>
            <a:endParaRPr lang="en-US" sz="2200" dirty="0"/>
          </a:p>
        </p:txBody>
      </p:sp>
      <p:sp>
        <p:nvSpPr>
          <p:cNvPr id="15" name="Shape 13"/>
          <p:cNvSpPr/>
          <p:nvPr/>
        </p:nvSpPr>
        <p:spPr>
          <a:xfrm>
            <a:off x="9189720" y="2011680"/>
            <a:ext cx="1417320" cy="658368"/>
          </a:xfrm>
          <a:prstGeom prst="roundRect">
            <a:avLst>
              <a:gd name="adj" fmla="val 11111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6" name="Text 14"/>
          <p:cNvSpPr/>
          <p:nvPr/>
        </p:nvSpPr>
        <p:spPr>
          <a:xfrm>
            <a:off x="9262872" y="2066544"/>
            <a:ext cx="127101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2 H₂O</a:t>
            </a:r>
            <a:endParaRPr lang="en-US" sz="1800" dirty="0"/>
          </a:p>
        </p:txBody>
      </p:sp>
      <p:sp>
        <p:nvSpPr>
          <p:cNvPr id="17" name="Shape 15"/>
          <p:cNvSpPr/>
          <p:nvPr/>
        </p:nvSpPr>
        <p:spPr>
          <a:xfrm>
            <a:off x="1051560" y="3794760"/>
            <a:ext cx="2971800" cy="1325880"/>
          </a:xfrm>
          <a:prstGeom prst="roundRect">
            <a:avLst>
              <a:gd name="adj" fmla="val 4828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8" name="Shape 16"/>
          <p:cNvSpPr/>
          <p:nvPr/>
        </p:nvSpPr>
        <p:spPr>
          <a:xfrm>
            <a:off x="1051560" y="3794760"/>
            <a:ext cx="82296" cy="132588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9" name="Text 17"/>
          <p:cNvSpPr/>
          <p:nvPr/>
        </p:nvSpPr>
        <p:spPr>
          <a:xfrm>
            <a:off x="1271016" y="3941064"/>
            <a:ext cx="25328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Selenio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1271016" y="4361688"/>
            <a:ext cx="2532888" cy="5760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Forma parte de selenoproteínas como varias glutatión peroxidasas.</a:t>
            </a:r>
            <a:endParaRPr lang="en-US" sz="1370" dirty="0"/>
          </a:p>
        </p:txBody>
      </p:sp>
      <p:sp>
        <p:nvSpPr>
          <p:cNvPr id="21" name="Shape 19"/>
          <p:cNvSpPr/>
          <p:nvPr/>
        </p:nvSpPr>
        <p:spPr>
          <a:xfrm>
            <a:off x="4617720" y="3794760"/>
            <a:ext cx="2971800" cy="1325880"/>
          </a:xfrm>
          <a:prstGeom prst="roundRect">
            <a:avLst>
              <a:gd name="adj" fmla="val 4828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2" name="Shape 20"/>
          <p:cNvSpPr/>
          <p:nvPr/>
        </p:nvSpPr>
        <p:spPr>
          <a:xfrm>
            <a:off x="4617720" y="3794760"/>
            <a:ext cx="82296" cy="132588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3" name="Text 21"/>
          <p:cNvSpPr/>
          <p:nvPr/>
        </p:nvSpPr>
        <p:spPr>
          <a:xfrm>
            <a:off x="4837176" y="3941064"/>
            <a:ext cx="25328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GSH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4837176" y="4361688"/>
            <a:ext cx="2532888" cy="5760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Actúa como sustrato reductor y se convierte en GSSG.</a:t>
            </a:r>
            <a:endParaRPr lang="en-US" sz="1370" dirty="0"/>
          </a:p>
        </p:txBody>
      </p:sp>
      <p:sp>
        <p:nvSpPr>
          <p:cNvPr id="25" name="Shape 23"/>
          <p:cNvSpPr/>
          <p:nvPr/>
        </p:nvSpPr>
        <p:spPr>
          <a:xfrm>
            <a:off x="8183880" y="3794760"/>
            <a:ext cx="2971800" cy="1325880"/>
          </a:xfrm>
          <a:prstGeom prst="roundRect">
            <a:avLst>
              <a:gd name="adj" fmla="val 4828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6" name="Shape 24"/>
          <p:cNvSpPr/>
          <p:nvPr/>
        </p:nvSpPr>
        <p:spPr>
          <a:xfrm>
            <a:off x="8183880" y="3794760"/>
            <a:ext cx="82296" cy="132588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7" name="Text 25"/>
          <p:cNvSpPr/>
          <p:nvPr/>
        </p:nvSpPr>
        <p:spPr>
          <a:xfrm>
            <a:off x="8403336" y="3941064"/>
            <a:ext cx="25328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Peróxidos</a:t>
            </a:r>
            <a:endParaRPr lang="en-US" sz="1800" dirty="0"/>
          </a:p>
        </p:txBody>
      </p:sp>
      <p:sp>
        <p:nvSpPr>
          <p:cNvPr id="28" name="Text 26"/>
          <p:cNvSpPr/>
          <p:nvPr/>
        </p:nvSpPr>
        <p:spPr>
          <a:xfrm>
            <a:off x="8403336" y="4361688"/>
            <a:ext cx="2532888" cy="5760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El sistema limita acumulación de peróxidos reactivos.</a:t>
            </a:r>
            <a:endParaRPr lang="en-US" sz="1370" dirty="0"/>
          </a:p>
        </p:txBody>
      </p:sp>
      <p:sp>
        <p:nvSpPr>
          <p:cNvPr id="29" name="Text 27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Handy &amp; Loscalzo, 2022; Filippini et al., 2023.</a:t>
            </a:r>
            <a:endParaRPr lang="en-US" sz="850" dirty="0"/>
          </a:p>
        </p:txBody>
      </p:sp>
      <p:sp>
        <p:nvSpPr>
          <p:cNvPr id="3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NADPH: la moneda reductora que regenera GSH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914400" y="2057400"/>
            <a:ext cx="1371600" cy="685800"/>
          </a:xfrm>
          <a:prstGeom prst="roundRect">
            <a:avLst>
              <a:gd name="adj" fmla="val 10667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4" name="Text 2"/>
          <p:cNvSpPr/>
          <p:nvPr/>
        </p:nvSpPr>
        <p:spPr>
          <a:xfrm>
            <a:off x="987552" y="2112264"/>
            <a:ext cx="1225296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</a:rPr>
              <a:t>GSSG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2414016" y="2221992"/>
            <a:ext cx="182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243444"/>
                </a:solidFill>
              </a:rPr>
              <a:t>+</a:t>
            </a:r>
            <a:endParaRPr lang="en-US" sz="2100" dirty="0"/>
          </a:p>
        </p:txBody>
      </p:sp>
      <p:sp>
        <p:nvSpPr>
          <p:cNvPr id="6" name="Shape 4"/>
          <p:cNvSpPr/>
          <p:nvPr/>
        </p:nvSpPr>
        <p:spPr>
          <a:xfrm>
            <a:off x="2697480" y="2057400"/>
            <a:ext cx="2011680" cy="685800"/>
          </a:xfrm>
          <a:prstGeom prst="roundRect">
            <a:avLst>
              <a:gd name="adj" fmla="val 10667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5"/>
          <p:cNvSpPr/>
          <p:nvPr/>
        </p:nvSpPr>
        <p:spPr>
          <a:xfrm>
            <a:off x="2770632" y="2112264"/>
            <a:ext cx="1865376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NADPH + H⁺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4754880" y="2395728"/>
            <a:ext cx="960120" cy="0"/>
          </a:xfrm>
          <a:prstGeom prst="line">
            <a:avLst/>
          </a:prstGeom>
          <a:noFill/>
          <a:ln w="25400">
            <a:solidFill>
              <a:srgbClr val="8A98A4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9" name="Shape 7"/>
          <p:cNvSpPr/>
          <p:nvPr/>
        </p:nvSpPr>
        <p:spPr>
          <a:xfrm>
            <a:off x="5806440" y="2057400"/>
            <a:ext cx="2331720" cy="685800"/>
          </a:xfrm>
          <a:prstGeom prst="roundRect">
            <a:avLst>
              <a:gd name="adj" fmla="val 10667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8"/>
          <p:cNvSpPr/>
          <p:nvPr/>
        </p:nvSpPr>
        <p:spPr>
          <a:xfrm>
            <a:off x="5879592" y="2112264"/>
            <a:ext cx="2185416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Glutatión reductasa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8183880" y="2395728"/>
            <a:ext cx="914400" cy="0"/>
          </a:xfrm>
          <a:prstGeom prst="line">
            <a:avLst/>
          </a:prstGeom>
          <a:noFill/>
          <a:ln w="25400">
            <a:solidFill>
              <a:srgbClr val="8A98A4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2" name="Shape 10"/>
          <p:cNvSpPr/>
          <p:nvPr/>
        </p:nvSpPr>
        <p:spPr>
          <a:xfrm>
            <a:off x="9189720" y="2057400"/>
            <a:ext cx="1417320" cy="685800"/>
          </a:xfrm>
          <a:prstGeom prst="roundRect">
            <a:avLst>
              <a:gd name="adj" fmla="val 10667"/>
            </a:avLst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9262872" y="2112264"/>
            <a:ext cx="1271016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</a:rPr>
              <a:t>2 GSH</a:t>
            </a:r>
            <a:endParaRPr lang="en-US" sz="1900" dirty="0"/>
          </a:p>
        </p:txBody>
      </p:sp>
      <p:sp>
        <p:nvSpPr>
          <p:cNvPr id="14" name="Shape 12"/>
          <p:cNvSpPr/>
          <p:nvPr/>
        </p:nvSpPr>
        <p:spPr>
          <a:xfrm>
            <a:off x="914400" y="3840480"/>
            <a:ext cx="3017520" cy="12801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5" name="Shape 13"/>
          <p:cNvSpPr/>
          <p:nvPr/>
        </p:nvSpPr>
        <p:spPr>
          <a:xfrm>
            <a:off x="914400" y="3840480"/>
            <a:ext cx="82296" cy="128016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6" name="Text 14"/>
          <p:cNvSpPr/>
          <p:nvPr/>
        </p:nvSpPr>
        <p:spPr>
          <a:xfrm>
            <a:off x="1133856" y="3986784"/>
            <a:ext cx="25786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NADPH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1133856" y="4407408"/>
            <a:ext cx="2578608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Proporciona poder reductor para regenerar sistemas antioxidantes.</a:t>
            </a:r>
            <a:endParaRPr lang="en-US" sz="1370" dirty="0"/>
          </a:p>
        </p:txBody>
      </p:sp>
      <p:sp>
        <p:nvSpPr>
          <p:cNvPr id="18" name="Shape 16"/>
          <p:cNvSpPr/>
          <p:nvPr/>
        </p:nvSpPr>
        <p:spPr>
          <a:xfrm>
            <a:off x="4572000" y="3840480"/>
            <a:ext cx="3017520" cy="12801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9" name="Shape 17"/>
          <p:cNvSpPr/>
          <p:nvPr/>
        </p:nvSpPr>
        <p:spPr>
          <a:xfrm>
            <a:off x="4572000" y="3840480"/>
            <a:ext cx="82296" cy="128016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0" name="Text 18"/>
          <p:cNvSpPr/>
          <p:nvPr/>
        </p:nvSpPr>
        <p:spPr>
          <a:xfrm>
            <a:off x="4791456" y="3986784"/>
            <a:ext cx="25786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Vitamina B3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4791456" y="4407408"/>
            <a:ext cx="2578608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La niacina se integra en las coenzimas NAD⁺/NADP⁺.</a:t>
            </a:r>
            <a:endParaRPr lang="en-US" sz="1370" dirty="0"/>
          </a:p>
        </p:txBody>
      </p:sp>
      <p:sp>
        <p:nvSpPr>
          <p:cNvPr id="22" name="Shape 20"/>
          <p:cNvSpPr/>
          <p:nvPr/>
        </p:nvSpPr>
        <p:spPr>
          <a:xfrm>
            <a:off x="8229600" y="3840480"/>
            <a:ext cx="3017520" cy="12801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3" name="Shape 21"/>
          <p:cNvSpPr/>
          <p:nvPr/>
        </p:nvSpPr>
        <p:spPr>
          <a:xfrm>
            <a:off x="8229600" y="3840480"/>
            <a:ext cx="82296" cy="128016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4" name="Text 22"/>
          <p:cNvSpPr/>
          <p:nvPr/>
        </p:nvSpPr>
        <p:spPr>
          <a:xfrm>
            <a:off x="8449056" y="3986784"/>
            <a:ext cx="25786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Red integrada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8449056" y="4407408"/>
            <a:ext cx="2578608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Complejo B, metabolismo de glucosa y GSH están bioquímicamente conectados.</a:t>
            </a:r>
            <a:endParaRPr lang="en-US" sz="1370" dirty="0"/>
          </a:p>
        </p:txBody>
      </p:sp>
      <p:sp>
        <p:nvSpPr>
          <p:cNvPr id="26" name="Text 24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Vašková et al., 2023; Munteanu &amp; Schwartz, 2024.</a:t>
            </a:r>
            <a:endParaRPr lang="en-US" sz="850" dirty="0"/>
          </a:p>
        </p:txBody>
      </p:sp>
      <p:sp>
        <p:nvSpPr>
          <p:cNvPr id="27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33</a:t>
            </a:fld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Red antioxidante: vitamina E, vitamina C, GSH y NADPH</a:t>
            </a:r>
            <a:endParaRPr lang="en-US" sz="2900" dirty="0"/>
          </a:p>
        </p:txBody>
      </p:sp>
      <p:pic>
        <p:nvPicPr>
          <p:cNvPr id="3" name="Image 0" descr="/mnt/data/manual_suero_assets/fig8_antioxidant_netwo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1280160"/>
            <a:ext cx="10424160" cy="443484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777240" y="5440680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2"/>
          <p:cNvSpPr/>
          <p:nvPr/>
        </p:nvSpPr>
        <p:spPr>
          <a:xfrm>
            <a:off x="960120" y="5559552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6" name="Text 3"/>
          <p:cNvSpPr/>
          <p:nvPr/>
        </p:nvSpPr>
        <p:spPr>
          <a:xfrm>
            <a:off x="2359152" y="5532120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Sinergia significa regeneración o complementariedad bioquímica demostrable; no solo coexistencia en la misma bolsa.</a:t>
            </a:r>
            <a:endParaRPr lang="en-US" sz="1620" dirty="0"/>
          </a:p>
        </p:txBody>
      </p:sp>
      <p:sp>
        <p:nvSpPr>
          <p:cNvPr id="7" name="Text 4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Averill-Bates, 2023; Doseděl et al., 2021; elaboración propia.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34</a:t>
            </a:fld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5677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685800"/>
            <a:ext cx="1097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>
                    <a:alpha val="20000"/>
                  </a:srgbClr>
                </a:solidFill>
              </a:rPr>
              <a:t>06</a:t>
            </a:r>
            <a:endParaRPr lang="en-US" sz="4800" dirty="0"/>
          </a:p>
        </p:txBody>
      </p:sp>
      <p:sp>
        <p:nvSpPr>
          <p:cNvPr id="3" name="Text 1"/>
          <p:cNvSpPr/>
          <p:nvPr/>
        </p:nvSpPr>
        <p:spPr>
          <a:xfrm>
            <a:off x="640080" y="1965960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50" dirty="0">
                <a:solidFill>
                  <a:srgbClr val="DDEAF1"/>
                </a:solidFill>
              </a:rPr>
              <a:t>VITAMINAS, MINERALES Y AMINOÁCIDOS COMO SISTEMAS CONECTADOS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640080" y="2331720"/>
            <a:ext cx="67665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La red de biomoléculas</a:t>
            </a:r>
            <a:endParaRPr lang="en-US" sz="3600" dirty="0"/>
          </a:p>
        </p:txBody>
      </p:sp>
      <p:sp>
        <p:nvSpPr>
          <p:cNvPr id="5" name="Shape 3"/>
          <p:cNvSpPr/>
          <p:nvPr/>
        </p:nvSpPr>
        <p:spPr>
          <a:xfrm>
            <a:off x="658368" y="3977640"/>
            <a:ext cx="1828800" cy="0"/>
          </a:xfrm>
          <a:prstGeom prst="line">
            <a:avLst/>
          </a:prstGeom>
          <a:noFill/>
          <a:ln w="635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pic>
        <p:nvPicPr>
          <p:cNvPr id="6" name="Image 0" descr="/mnt/data/pptx_media/ppt/media/image30.png"/>
          <p:cNvPicPr>
            <a:picLocks noChangeAspect="1"/>
          </p:cNvPicPr>
          <p:nvPr/>
        </p:nvPicPr>
        <p:blipFill>
          <a:blip r:embed="rId3">
            <a:alphaModFix amt="94000"/>
          </a:blip>
          <a:stretch>
            <a:fillRect/>
          </a:stretch>
        </p:blipFill>
        <p:spPr>
          <a:xfrm>
            <a:off x="7726680" y="960120"/>
            <a:ext cx="3794760" cy="44805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40080" y="6080760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EAF1"/>
                </a:solidFill>
              </a:rPr>
              <a:t>MÓDULO 5 · SUEROTERAPIA INMUNOLÓGICA</a:t>
            </a:r>
            <a:endParaRPr lang="en-US" sz="10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Zinc: cofactor, señal y regulador de inmunidad</a:t>
            </a:r>
            <a:endParaRPr lang="en-US" sz="2900" dirty="0"/>
          </a:p>
        </p:txBody>
      </p:sp>
      <p:graphicFrame>
        <p:nvGraphicFramePr>
          <p:cNvPr id="3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77240" y="1417320"/>
          <a:ext cx="7223760" cy="4114800"/>
        </p:xfrm>
        <a:graphic>
          <a:graphicData uri="http://schemas.openxmlformats.org/drawingml/2006/table">
            <a:tbl>
              <a:tblPr/>
              <a:tblGrid>
                <a:gridCol w="2011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12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Dimensión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Función principal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Estructural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Estabiliza proteínas y dominios “zinc finger”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Enzimática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Cofactor de numerosas enzimas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Barrera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Contribuye a integridad epitelial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Inmunitaria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Participa en desarrollo y función de células innatas y adaptativas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Homeostática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3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Exceso prolongado puede alterar balance con cobre</a:t>
                      </a:r>
                      <a:endParaRPr lang="en-US" sz="14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Shape 1"/>
          <p:cNvSpPr/>
          <p:nvPr/>
        </p:nvSpPr>
        <p:spPr>
          <a:xfrm>
            <a:off x="777240" y="1417320"/>
            <a:ext cx="2011680" cy="438912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2"/>
          <p:cNvSpPr/>
          <p:nvPr/>
        </p:nvSpPr>
        <p:spPr>
          <a:xfrm>
            <a:off x="813816" y="1490472"/>
            <a:ext cx="19385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80" b="1" dirty="0">
                <a:solidFill>
                  <a:srgbClr val="FFFFFF"/>
                </a:solidFill>
              </a:rPr>
              <a:t>Dimensión</a:t>
            </a:r>
            <a:endParaRPr lang="en-US" sz="1380" dirty="0"/>
          </a:p>
        </p:txBody>
      </p:sp>
      <p:sp>
        <p:nvSpPr>
          <p:cNvPr id="6" name="Shape 3"/>
          <p:cNvSpPr/>
          <p:nvPr/>
        </p:nvSpPr>
        <p:spPr>
          <a:xfrm>
            <a:off x="2788920" y="1417320"/>
            <a:ext cx="5212080" cy="438912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4"/>
          <p:cNvSpPr/>
          <p:nvPr/>
        </p:nvSpPr>
        <p:spPr>
          <a:xfrm>
            <a:off x="2825496" y="1490472"/>
            <a:ext cx="51389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80" b="1" dirty="0">
                <a:solidFill>
                  <a:srgbClr val="FFFFFF"/>
                </a:solidFill>
              </a:rPr>
              <a:t>Función principal</a:t>
            </a:r>
            <a:endParaRPr lang="en-US" sz="1380" dirty="0"/>
          </a:p>
        </p:txBody>
      </p:sp>
      <p:sp>
        <p:nvSpPr>
          <p:cNvPr id="8" name="Shape 5"/>
          <p:cNvSpPr/>
          <p:nvPr/>
        </p:nvSpPr>
        <p:spPr>
          <a:xfrm>
            <a:off x="8321040" y="1554480"/>
            <a:ext cx="2880360" cy="3566160"/>
          </a:xfrm>
          <a:prstGeom prst="roundRect">
            <a:avLst>
              <a:gd name="adj" fmla="val 2222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9" name="Shape 6"/>
          <p:cNvSpPr/>
          <p:nvPr/>
        </p:nvSpPr>
        <p:spPr>
          <a:xfrm>
            <a:off x="8321040" y="1554480"/>
            <a:ext cx="82296" cy="356616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7"/>
          <p:cNvSpPr/>
          <p:nvPr/>
        </p:nvSpPr>
        <p:spPr>
          <a:xfrm>
            <a:off x="8540496" y="1700784"/>
            <a:ext cx="24414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Lectura clínica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8540496" y="2121408"/>
            <a:ext cx="2441448" cy="2816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El zinc no debe interpretarse como “estimulante” aislado. Su efecto depende de estado basal, dosis, duración y equilibrio con otros elementos traza.</a:t>
            </a:r>
            <a:endParaRPr lang="en-US" sz="1370" dirty="0"/>
          </a:p>
        </p:txBody>
      </p:sp>
      <p:sp>
        <p:nvSpPr>
          <p:cNvPr id="12" name="Text 9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Wessels et al., 2021.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36</a:t>
            </a:fld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Selenio y magnesio: dos minerales, dos lógicas distintas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822960" y="1417320"/>
            <a:ext cx="5166360" cy="4160520"/>
          </a:xfrm>
          <a:prstGeom prst="roundRect">
            <a:avLst>
              <a:gd name="adj" fmla="val 1538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4" name="Shape 2"/>
          <p:cNvSpPr/>
          <p:nvPr/>
        </p:nvSpPr>
        <p:spPr>
          <a:xfrm>
            <a:off x="822960" y="1417320"/>
            <a:ext cx="82296" cy="416052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1042416" y="1563624"/>
            <a:ext cx="47274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SELENIO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042416" y="1984248"/>
            <a:ext cx="4727448" cy="3410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• Parte de selenoproteínas</a:t>
            </a:r>
            <a:endParaRPr lang="en-US" sz="1370" dirty="0"/>
          </a:p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• Glutatión peroxidasas</a:t>
            </a:r>
            <a:endParaRPr lang="en-US" sz="1370" dirty="0"/>
          </a:p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• Tioredoxina reductasas</a:t>
            </a:r>
            <a:endParaRPr lang="en-US" sz="1370" dirty="0"/>
          </a:p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• Función dependiente de estado nutricional y forma química</a:t>
            </a:r>
            <a:endParaRPr lang="en-US" sz="1370" dirty="0"/>
          </a:p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• Relación estrecha con homeostasis redox</a:t>
            </a:r>
            <a:endParaRPr lang="en-US" sz="1370" dirty="0"/>
          </a:p>
        </p:txBody>
      </p:sp>
      <p:sp>
        <p:nvSpPr>
          <p:cNvPr id="7" name="Shape 5"/>
          <p:cNvSpPr/>
          <p:nvPr/>
        </p:nvSpPr>
        <p:spPr>
          <a:xfrm>
            <a:off x="6217920" y="1417320"/>
            <a:ext cx="5166360" cy="4160520"/>
          </a:xfrm>
          <a:prstGeom prst="roundRect">
            <a:avLst>
              <a:gd name="adj" fmla="val 1538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8" name="Shape 6"/>
          <p:cNvSpPr/>
          <p:nvPr/>
        </p:nvSpPr>
        <p:spPr>
          <a:xfrm>
            <a:off x="6217920" y="1417320"/>
            <a:ext cx="82296" cy="4160520"/>
          </a:xfrm>
          <a:prstGeom prst="rect">
            <a:avLst/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9" name="Text 7"/>
          <p:cNvSpPr/>
          <p:nvPr/>
        </p:nvSpPr>
        <p:spPr>
          <a:xfrm>
            <a:off x="6437376" y="1563624"/>
            <a:ext cx="47274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MAGNESIO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6437376" y="1984248"/>
            <a:ext cx="4727448" cy="3410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• Complejo Mg–ATP</a:t>
            </a:r>
            <a:endParaRPr lang="en-US" sz="1370" dirty="0"/>
          </a:p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• Cofactor en cientos de reacciones</a:t>
            </a:r>
            <a:endParaRPr lang="en-US" sz="1370" dirty="0"/>
          </a:p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• Función neuromuscular y bioenergética</a:t>
            </a:r>
            <a:endParaRPr lang="en-US" sz="1370" dirty="0"/>
          </a:p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• Influye en homeostasis de electrolitos</a:t>
            </a:r>
            <a:endParaRPr lang="en-US" sz="1370" dirty="0"/>
          </a:p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• Conecta metabolismo energético e inflamación</a:t>
            </a:r>
            <a:endParaRPr lang="en-US" sz="1370" dirty="0"/>
          </a:p>
        </p:txBody>
      </p:sp>
      <p:sp>
        <p:nvSpPr>
          <p:cNvPr id="11" name="Text 9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Filippini et al., 2023; Ashique et al., 2023; Veronese et al., 2022.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37</a:t>
            </a:fld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Complejo B: una red de coenzimas, no una sola vitamina</a:t>
            </a:r>
            <a:endParaRPr lang="en-US" sz="2900" dirty="0"/>
          </a:p>
        </p:txBody>
      </p:sp>
      <p:graphicFrame>
        <p:nvGraphicFramePr>
          <p:cNvPr id="3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13232" y="1325880"/>
          <a:ext cx="10789920" cy="4526277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6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5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661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Vitamina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Coenzima / función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Conexión metabólica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661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B1 · Tiamina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TPP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Entrada de carbono al metabolismo oxidativo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661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B2 · Riboflavina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FAD / FMN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Redox y glutatión reductasa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661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B3 · Niacina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NAD⁺ / NADP⁺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Energía y poder reductor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661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B5 · Pantotenato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CoA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Transferencia de grupos acilo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661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B6 · Piridoxina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PLP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Metabolismo de aminoácidos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661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B9 + B12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Un carbono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4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ADN, hematopoyesis y metilación</a:t>
                      </a:r>
                      <a:endParaRPr lang="en-US" sz="13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Shape 1"/>
          <p:cNvSpPr/>
          <p:nvPr/>
        </p:nvSpPr>
        <p:spPr>
          <a:xfrm>
            <a:off x="713232" y="1325880"/>
            <a:ext cx="1828800" cy="438912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2"/>
          <p:cNvSpPr/>
          <p:nvPr/>
        </p:nvSpPr>
        <p:spPr>
          <a:xfrm>
            <a:off x="749808" y="1399032"/>
            <a:ext cx="175564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90" b="1" dirty="0">
                <a:solidFill>
                  <a:srgbClr val="FFFFFF"/>
                </a:solidFill>
              </a:rPr>
              <a:t>Vitamina</a:t>
            </a:r>
            <a:endParaRPr lang="en-US" sz="1290" dirty="0"/>
          </a:p>
        </p:txBody>
      </p:sp>
      <p:sp>
        <p:nvSpPr>
          <p:cNvPr id="6" name="Shape 3"/>
          <p:cNvSpPr/>
          <p:nvPr/>
        </p:nvSpPr>
        <p:spPr>
          <a:xfrm>
            <a:off x="2542032" y="1325880"/>
            <a:ext cx="2926080" cy="438912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4"/>
          <p:cNvSpPr/>
          <p:nvPr/>
        </p:nvSpPr>
        <p:spPr>
          <a:xfrm>
            <a:off x="2578608" y="1399032"/>
            <a:ext cx="28529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90" b="1" dirty="0">
                <a:solidFill>
                  <a:srgbClr val="FFFFFF"/>
                </a:solidFill>
              </a:rPr>
              <a:t>Coenzima / función</a:t>
            </a:r>
            <a:endParaRPr lang="en-US" sz="1290" dirty="0"/>
          </a:p>
        </p:txBody>
      </p:sp>
      <p:sp>
        <p:nvSpPr>
          <p:cNvPr id="8" name="Shape 5"/>
          <p:cNvSpPr/>
          <p:nvPr/>
        </p:nvSpPr>
        <p:spPr>
          <a:xfrm>
            <a:off x="5468112" y="1325880"/>
            <a:ext cx="6035040" cy="438912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9" name="Text 6"/>
          <p:cNvSpPr/>
          <p:nvPr/>
        </p:nvSpPr>
        <p:spPr>
          <a:xfrm>
            <a:off x="5504688" y="1399032"/>
            <a:ext cx="59618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90" b="1" dirty="0">
                <a:solidFill>
                  <a:srgbClr val="FFFFFF"/>
                </a:solidFill>
              </a:rPr>
              <a:t>Conexión metabólica</a:t>
            </a:r>
            <a:endParaRPr lang="en-US" sz="1290" dirty="0"/>
          </a:p>
        </p:txBody>
      </p:sp>
      <p:sp>
        <p:nvSpPr>
          <p:cNvPr id="10" name="Text 7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Munteanu &amp; Schwartz, 2024; Lysne &amp; Strandler, 2023; Bjørke-Monsen &amp; Ueland, 2023.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38</a:t>
            </a:fld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Aminoácidos funcionales: combustible, señal, estructura y precursores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731520" y="1325880"/>
            <a:ext cx="347472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4" name="Shape 2"/>
          <p:cNvSpPr/>
          <p:nvPr/>
        </p:nvSpPr>
        <p:spPr>
          <a:xfrm>
            <a:off x="731520" y="1325880"/>
            <a:ext cx="82296" cy="187452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950976" y="1472184"/>
            <a:ext cx="30358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Cisteína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950976" y="1892808"/>
            <a:ext cx="303580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Precursor de GSH y metabolismo del azufre</a:t>
            </a:r>
            <a:endParaRPr lang="en-US" sz="1370" dirty="0"/>
          </a:p>
        </p:txBody>
      </p:sp>
      <p:sp>
        <p:nvSpPr>
          <p:cNvPr id="7" name="Shape 5"/>
          <p:cNvSpPr/>
          <p:nvPr/>
        </p:nvSpPr>
        <p:spPr>
          <a:xfrm>
            <a:off x="4480560" y="1325880"/>
            <a:ext cx="347472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8" name="Shape 6"/>
          <p:cNvSpPr/>
          <p:nvPr/>
        </p:nvSpPr>
        <p:spPr>
          <a:xfrm>
            <a:off x="4480560" y="1325880"/>
            <a:ext cx="82296" cy="187452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9" name="Text 7"/>
          <p:cNvSpPr/>
          <p:nvPr/>
        </p:nvSpPr>
        <p:spPr>
          <a:xfrm>
            <a:off x="4700016" y="1472184"/>
            <a:ext cx="30358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Glicina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700016" y="1892808"/>
            <a:ext cx="303580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GSH, colágeno y señalización</a:t>
            </a:r>
            <a:endParaRPr lang="en-US" sz="1370" dirty="0"/>
          </a:p>
        </p:txBody>
      </p:sp>
      <p:sp>
        <p:nvSpPr>
          <p:cNvPr id="11" name="Shape 9"/>
          <p:cNvSpPr/>
          <p:nvPr/>
        </p:nvSpPr>
        <p:spPr>
          <a:xfrm>
            <a:off x="8229600" y="1325880"/>
            <a:ext cx="347472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2" name="Shape 10"/>
          <p:cNvSpPr/>
          <p:nvPr/>
        </p:nvSpPr>
        <p:spPr>
          <a:xfrm>
            <a:off x="8229600" y="1325880"/>
            <a:ext cx="82296" cy="187452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3" name="Text 11"/>
          <p:cNvSpPr/>
          <p:nvPr/>
        </p:nvSpPr>
        <p:spPr>
          <a:xfrm>
            <a:off x="8449056" y="1472184"/>
            <a:ext cx="30358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Glutamina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8449056" y="1892808"/>
            <a:ext cx="303580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Anaplerosis, nitrógeno y combustible celular</a:t>
            </a:r>
            <a:endParaRPr lang="en-US" sz="1370" dirty="0"/>
          </a:p>
        </p:txBody>
      </p:sp>
      <p:sp>
        <p:nvSpPr>
          <p:cNvPr id="15" name="Shape 13"/>
          <p:cNvSpPr/>
          <p:nvPr/>
        </p:nvSpPr>
        <p:spPr>
          <a:xfrm>
            <a:off x="731520" y="3474720"/>
            <a:ext cx="347472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6" name="Shape 14"/>
          <p:cNvSpPr/>
          <p:nvPr/>
        </p:nvSpPr>
        <p:spPr>
          <a:xfrm>
            <a:off x="731520" y="3474720"/>
            <a:ext cx="82296" cy="187452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7" name="Text 15"/>
          <p:cNvSpPr/>
          <p:nvPr/>
        </p:nvSpPr>
        <p:spPr>
          <a:xfrm>
            <a:off x="950976" y="3621024"/>
            <a:ext cx="30358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Arginina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950976" y="4041648"/>
            <a:ext cx="303580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Óxido nítrico vs. vía de arginasa</a:t>
            </a:r>
            <a:endParaRPr lang="en-US" sz="1370" dirty="0"/>
          </a:p>
        </p:txBody>
      </p:sp>
      <p:sp>
        <p:nvSpPr>
          <p:cNvPr id="19" name="Shape 17"/>
          <p:cNvSpPr/>
          <p:nvPr/>
        </p:nvSpPr>
        <p:spPr>
          <a:xfrm>
            <a:off x="4480560" y="3474720"/>
            <a:ext cx="347472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0" name="Shape 18"/>
          <p:cNvSpPr/>
          <p:nvPr/>
        </p:nvSpPr>
        <p:spPr>
          <a:xfrm>
            <a:off x="4480560" y="3474720"/>
            <a:ext cx="82296" cy="187452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1" name="Text 19"/>
          <p:cNvSpPr/>
          <p:nvPr/>
        </p:nvSpPr>
        <p:spPr>
          <a:xfrm>
            <a:off x="4700016" y="3621024"/>
            <a:ext cx="30358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Metionina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4700016" y="4041648"/>
            <a:ext cx="303580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Metilación y transulfuración</a:t>
            </a:r>
            <a:endParaRPr lang="en-US" sz="1370" dirty="0"/>
          </a:p>
        </p:txBody>
      </p:sp>
      <p:sp>
        <p:nvSpPr>
          <p:cNvPr id="23" name="Shape 21"/>
          <p:cNvSpPr/>
          <p:nvPr/>
        </p:nvSpPr>
        <p:spPr>
          <a:xfrm>
            <a:off x="8229600" y="3474720"/>
            <a:ext cx="347472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4" name="Shape 22"/>
          <p:cNvSpPr/>
          <p:nvPr/>
        </p:nvSpPr>
        <p:spPr>
          <a:xfrm>
            <a:off x="8229600" y="3474720"/>
            <a:ext cx="82296" cy="1874520"/>
          </a:xfrm>
          <a:prstGeom prst="rect">
            <a:avLst/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5" name="Text 23"/>
          <p:cNvSpPr/>
          <p:nvPr/>
        </p:nvSpPr>
        <p:spPr>
          <a:xfrm>
            <a:off x="8449056" y="3621024"/>
            <a:ext cx="30358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Lisina + prolina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8449056" y="4041648"/>
            <a:ext cx="303580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Matriz extracelular y colágeno</a:t>
            </a:r>
            <a:endParaRPr lang="en-US" sz="1370" dirty="0"/>
          </a:p>
        </p:txBody>
      </p:sp>
      <p:sp>
        <p:nvSpPr>
          <p:cNvPr id="27" name="Text 25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Martí i Líndez &amp; Reith, 2021; Newsholme et al., 2023; Manual Teórico Clase 1.</a:t>
            </a:r>
            <a:endParaRPr lang="en-US" sz="850" dirty="0"/>
          </a:p>
        </p:txBody>
      </p:sp>
      <p:sp>
        <p:nvSpPr>
          <p:cNvPr id="28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39</a:t>
            </a:fld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Mapa funcional de biomoléculas inmunometabólicas</a:t>
            </a:r>
            <a:endParaRPr lang="en-US" sz="2900" dirty="0"/>
          </a:p>
        </p:txBody>
      </p:sp>
      <p:graphicFrame>
        <p:nvGraphicFramePr>
          <p:cNvPr id="4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822960" y="1417320"/>
          <a:ext cx="10515600" cy="4023360"/>
        </p:xfrm>
        <a:graphic>
          <a:graphicData uri="http://schemas.openxmlformats.org/drawingml/2006/table">
            <a:tbl>
              <a:tblPr/>
              <a:tblGrid>
                <a:gridCol w="192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8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05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Familia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Ejemplos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Función docente central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Vitaminas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 · B · D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Cofactores, redox y señalización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Minerales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Zn · Se · Mg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Enzimas, homeostasis, bioenergética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Aminoácidos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Cys · Gly · Gln · Arg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Precursores, combustible, señalización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Antioxidantes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GSH · vitamina C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Redox y regeneración molecular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Electrolitos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Na⁺ · K⁺ · Mg²⁺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Volumen, excitabilidad y función celular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Shape 1"/>
          <p:cNvSpPr/>
          <p:nvPr/>
        </p:nvSpPr>
        <p:spPr>
          <a:xfrm>
            <a:off x="822960" y="1417320"/>
            <a:ext cx="1920240" cy="438912"/>
          </a:xfrm>
          <a:prstGeom prst="rect">
            <a:avLst/>
          </a:prstGeom>
          <a:solidFill>
            <a:srgbClr val="5677A3"/>
          </a:solidFill>
          <a:ln w="12700">
            <a:solidFill>
              <a:srgbClr val="5677A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2"/>
          <p:cNvSpPr/>
          <p:nvPr/>
        </p:nvSpPr>
        <p:spPr>
          <a:xfrm>
            <a:off x="859536" y="1490472"/>
            <a:ext cx="18470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70" b="1" dirty="0">
                <a:solidFill>
                  <a:srgbClr val="FFFFFF"/>
                </a:solidFill>
              </a:rPr>
              <a:t>Familia</a:t>
            </a:r>
            <a:endParaRPr lang="en-US" sz="1370" dirty="0"/>
          </a:p>
        </p:txBody>
      </p:sp>
      <p:sp>
        <p:nvSpPr>
          <p:cNvPr id="6" name="Shape 3"/>
          <p:cNvSpPr/>
          <p:nvPr/>
        </p:nvSpPr>
        <p:spPr>
          <a:xfrm>
            <a:off x="2743200" y="1417320"/>
            <a:ext cx="3108960" cy="438912"/>
          </a:xfrm>
          <a:prstGeom prst="rect">
            <a:avLst/>
          </a:prstGeom>
          <a:solidFill>
            <a:srgbClr val="5677A3"/>
          </a:solidFill>
          <a:ln w="12700">
            <a:solidFill>
              <a:srgbClr val="5677A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4"/>
          <p:cNvSpPr/>
          <p:nvPr/>
        </p:nvSpPr>
        <p:spPr>
          <a:xfrm>
            <a:off x="2779776" y="1490472"/>
            <a:ext cx="30358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70" b="1" dirty="0">
                <a:solidFill>
                  <a:srgbClr val="FFFFFF"/>
                </a:solidFill>
              </a:rPr>
              <a:t>Ejemplos</a:t>
            </a:r>
            <a:endParaRPr lang="en-US" sz="1370" dirty="0"/>
          </a:p>
        </p:txBody>
      </p:sp>
      <p:sp>
        <p:nvSpPr>
          <p:cNvPr id="8" name="Shape 5"/>
          <p:cNvSpPr/>
          <p:nvPr/>
        </p:nvSpPr>
        <p:spPr>
          <a:xfrm>
            <a:off x="5852160" y="1417320"/>
            <a:ext cx="5486400" cy="438912"/>
          </a:xfrm>
          <a:prstGeom prst="rect">
            <a:avLst/>
          </a:prstGeom>
          <a:solidFill>
            <a:srgbClr val="5677A3"/>
          </a:solidFill>
          <a:ln w="12700">
            <a:solidFill>
              <a:srgbClr val="5677A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9" name="Text 6"/>
          <p:cNvSpPr/>
          <p:nvPr/>
        </p:nvSpPr>
        <p:spPr>
          <a:xfrm>
            <a:off x="5888736" y="1490472"/>
            <a:ext cx="541324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70" b="1" dirty="0">
                <a:solidFill>
                  <a:srgbClr val="FFFFFF"/>
                </a:solidFill>
              </a:rPr>
              <a:t>Función docente central</a:t>
            </a:r>
            <a:endParaRPr lang="en-US" sz="1370" dirty="0"/>
          </a:p>
        </p:txBody>
      </p:sp>
      <p:sp>
        <p:nvSpPr>
          <p:cNvPr id="10" name="Shape 7"/>
          <p:cNvSpPr/>
          <p:nvPr/>
        </p:nvSpPr>
        <p:spPr>
          <a:xfrm>
            <a:off x="777240" y="5285232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1" name="Text 8"/>
          <p:cNvSpPr/>
          <p:nvPr/>
        </p:nvSpPr>
        <p:spPr>
          <a:xfrm>
            <a:off x="960120" y="5404104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359152" y="5376672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No todos los componentes actúan por el mismo mecanismo; por eso la formulación debe ser modular y justificable.</a:t>
            </a:r>
            <a:endParaRPr lang="en-US" sz="1620" dirty="0"/>
          </a:p>
        </p:txBody>
      </p:sp>
      <p:sp>
        <p:nvSpPr>
          <p:cNvPr id="13" name="Text 10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Krause, 15.ª ed.; Abbas et al., 2023; Manual Teórico Clase 1.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40</a:t>
            </a:fld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bg>
      <p:bgPr>
        <a:solidFill>
          <a:srgbClr val="1558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685800"/>
            <a:ext cx="1097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>
                    <a:alpha val="20000"/>
                  </a:srgbClr>
                </a:solidFill>
              </a:rPr>
              <a:t>07</a:t>
            </a:r>
            <a:endParaRPr lang="en-US" sz="4800" dirty="0"/>
          </a:p>
        </p:txBody>
      </p:sp>
      <p:sp>
        <p:nvSpPr>
          <p:cNvPr id="3" name="Text 1"/>
          <p:cNvSpPr/>
          <p:nvPr/>
        </p:nvSpPr>
        <p:spPr>
          <a:xfrm>
            <a:off x="640080" y="1965960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50" dirty="0">
                <a:solidFill>
                  <a:srgbClr val="DDEAF1"/>
                </a:solidFill>
              </a:rPr>
              <a:t>CLASIFICACIÓN FUNCIONAL, SINERGIA Y SUEROGRAMA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640080" y="2331720"/>
            <a:ext cx="67665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De las biomoléculas al suero</a:t>
            </a:r>
            <a:endParaRPr lang="en-US" sz="3600" dirty="0"/>
          </a:p>
        </p:txBody>
      </p:sp>
      <p:sp>
        <p:nvSpPr>
          <p:cNvPr id="5" name="Shape 3"/>
          <p:cNvSpPr/>
          <p:nvPr/>
        </p:nvSpPr>
        <p:spPr>
          <a:xfrm>
            <a:off x="658368" y="3977640"/>
            <a:ext cx="1828800" cy="0"/>
          </a:xfrm>
          <a:prstGeom prst="line">
            <a:avLst/>
          </a:prstGeom>
          <a:noFill/>
          <a:ln w="635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pic>
        <p:nvPicPr>
          <p:cNvPr id="6" name="Image 0" descr="/mnt/data/manual_suero_assets/fig9_suerograma.png"/>
          <p:cNvPicPr>
            <a:picLocks noChangeAspect="1"/>
          </p:cNvPicPr>
          <p:nvPr/>
        </p:nvPicPr>
        <p:blipFill>
          <a:blip r:embed="rId3">
            <a:alphaModFix amt="94000"/>
          </a:blip>
          <a:stretch>
            <a:fillRect/>
          </a:stretch>
        </p:blipFill>
        <p:spPr>
          <a:xfrm>
            <a:off x="7726680" y="960120"/>
            <a:ext cx="3794760" cy="44805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40080" y="6080760"/>
            <a:ext cx="5943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EAF1"/>
                </a:solidFill>
              </a:rPr>
              <a:t>MÓDULO 5 · SUEROTERAPIA INMUNOLÓGICA</a:t>
            </a:r>
            <a:endParaRPr lang="en-US" sz="10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Tipos funcionales de sueros inmunológicos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85216" y="804672"/>
            <a:ext cx="10607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Clasificar por objetivo ayuda a evitar fórmulas arbitrarias.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31520" y="1371600"/>
            <a:ext cx="342900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5" name="Shape 3"/>
          <p:cNvSpPr/>
          <p:nvPr/>
        </p:nvSpPr>
        <p:spPr>
          <a:xfrm>
            <a:off x="731520" y="1371600"/>
            <a:ext cx="82296" cy="187452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6" name="Text 4"/>
          <p:cNvSpPr/>
          <p:nvPr/>
        </p:nvSpPr>
        <p:spPr>
          <a:xfrm>
            <a:off x="950976" y="1517904"/>
            <a:ext cx="29900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Soporte antioxidante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950976" y="1938528"/>
            <a:ext cx="299008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Redox y reciclaje antioxidante</a:t>
            </a:r>
            <a:endParaRPr lang="en-US" sz="1370" dirty="0"/>
          </a:p>
        </p:txBody>
      </p:sp>
      <p:sp>
        <p:nvSpPr>
          <p:cNvPr id="8" name="Shape 6"/>
          <p:cNvSpPr/>
          <p:nvPr/>
        </p:nvSpPr>
        <p:spPr>
          <a:xfrm>
            <a:off x="4480560" y="1371600"/>
            <a:ext cx="342900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9" name="Shape 7"/>
          <p:cNvSpPr/>
          <p:nvPr/>
        </p:nvSpPr>
        <p:spPr>
          <a:xfrm>
            <a:off x="4480560" y="1371600"/>
            <a:ext cx="82296" cy="187452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8"/>
          <p:cNvSpPr/>
          <p:nvPr/>
        </p:nvSpPr>
        <p:spPr>
          <a:xfrm>
            <a:off x="4700016" y="1517904"/>
            <a:ext cx="29900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Micronutrientes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4700016" y="1938528"/>
            <a:ext cx="299008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Reposición o apoyo de cofactores</a:t>
            </a:r>
            <a:endParaRPr lang="en-US" sz="1370" dirty="0"/>
          </a:p>
        </p:txBody>
      </p:sp>
      <p:sp>
        <p:nvSpPr>
          <p:cNvPr id="12" name="Shape 10"/>
          <p:cNvSpPr/>
          <p:nvPr/>
        </p:nvSpPr>
        <p:spPr>
          <a:xfrm>
            <a:off x="8229600" y="1371600"/>
            <a:ext cx="342900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3" name="Shape 11"/>
          <p:cNvSpPr/>
          <p:nvPr/>
        </p:nvSpPr>
        <p:spPr>
          <a:xfrm>
            <a:off x="8229600" y="1371600"/>
            <a:ext cx="82296" cy="1874520"/>
          </a:xfrm>
          <a:prstGeom prst="rect">
            <a:avLst/>
          </a:prstGeom>
          <a:solidFill>
            <a:srgbClr val="7D9341"/>
          </a:solidFill>
          <a:ln w="12700">
            <a:solidFill>
              <a:srgbClr val="7D934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4" name="Text 12"/>
          <p:cNvSpPr/>
          <p:nvPr/>
        </p:nvSpPr>
        <p:spPr>
          <a:xfrm>
            <a:off x="8449056" y="1517904"/>
            <a:ext cx="29900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Recuperación metabólica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8449056" y="1938528"/>
            <a:ext cx="299008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Bioenergética y coenzimas</a:t>
            </a:r>
            <a:endParaRPr lang="en-US" sz="1370" dirty="0"/>
          </a:p>
        </p:txBody>
      </p:sp>
      <p:sp>
        <p:nvSpPr>
          <p:cNvPr id="16" name="Shape 14"/>
          <p:cNvSpPr/>
          <p:nvPr/>
        </p:nvSpPr>
        <p:spPr>
          <a:xfrm>
            <a:off x="731520" y="3520440"/>
            <a:ext cx="342900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17" name="Shape 15"/>
          <p:cNvSpPr/>
          <p:nvPr/>
        </p:nvSpPr>
        <p:spPr>
          <a:xfrm>
            <a:off x="731520" y="3520440"/>
            <a:ext cx="82296" cy="187452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8" name="Text 16"/>
          <p:cNvSpPr/>
          <p:nvPr/>
        </p:nvSpPr>
        <p:spPr>
          <a:xfrm>
            <a:off x="950976" y="3666744"/>
            <a:ext cx="29900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Soporte inmunometabólico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950976" y="4087368"/>
            <a:ext cx="299008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Integración de redox + metabolismo + micronutrientes</a:t>
            </a:r>
            <a:endParaRPr lang="en-US" sz="1370" dirty="0"/>
          </a:p>
        </p:txBody>
      </p:sp>
      <p:sp>
        <p:nvSpPr>
          <p:cNvPr id="20" name="Shape 18"/>
          <p:cNvSpPr/>
          <p:nvPr/>
        </p:nvSpPr>
        <p:spPr>
          <a:xfrm>
            <a:off x="4480560" y="3520440"/>
            <a:ext cx="342900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 w="13970">
            <a:solidFill>
              <a:srgbClr val="D9E4EC"/>
            </a:solidFill>
            <a:prstDash val="solid"/>
          </a:ln>
          <a:effectLst>
            <a:outerShdw blurRad="12700" dist="50800" dir="2700000" algn="bl" rotWithShape="0">
              <a:srgbClr val="AAB7C4">
                <a:alpha val="14000"/>
              </a:srgbClr>
            </a:outerShdw>
          </a:effectLst>
        </p:spPr>
        <p:txBody>
          <a:bodyPr/>
          <a:lstStyle/>
          <a:p>
            <a:endParaRPr lang="es-EC"/>
          </a:p>
        </p:txBody>
      </p:sp>
      <p:sp>
        <p:nvSpPr>
          <p:cNvPr id="21" name="Shape 19"/>
          <p:cNvSpPr/>
          <p:nvPr/>
        </p:nvSpPr>
        <p:spPr>
          <a:xfrm>
            <a:off x="4480560" y="3520440"/>
            <a:ext cx="82296" cy="187452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2" name="Text 20"/>
          <p:cNvSpPr/>
          <p:nvPr/>
        </p:nvSpPr>
        <p:spPr>
          <a:xfrm>
            <a:off x="4700016" y="3666744"/>
            <a:ext cx="29900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43444"/>
                </a:solidFill>
              </a:rPr>
              <a:t>Individualizado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4700016" y="4087368"/>
            <a:ext cx="2990088" cy="11247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70" dirty="0">
                <a:solidFill>
                  <a:srgbClr val="5E6B78"/>
                </a:solidFill>
              </a:rPr>
              <a:t>Selección según paciente, objetivo y ruta</a:t>
            </a:r>
            <a:endParaRPr lang="en-US" sz="1370" dirty="0"/>
          </a:p>
        </p:txBody>
      </p:sp>
      <p:sp>
        <p:nvSpPr>
          <p:cNvPr id="24" name="Shape 22"/>
          <p:cNvSpPr/>
          <p:nvPr/>
        </p:nvSpPr>
        <p:spPr>
          <a:xfrm>
            <a:off x="8211312" y="3520440"/>
            <a:ext cx="3429000" cy="1554480"/>
          </a:xfrm>
          <a:prstGeom prst="roundRect">
            <a:avLst>
              <a:gd name="adj" fmla="val 3529"/>
            </a:avLst>
          </a:prstGeom>
          <a:solidFill>
            <a:srgbClr val="F7F9FC"/>
          </a:solidFill>
          <a:ln w="12700">
            <a:solidFill>
              <a:srgbClr val="D1DDE6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5" name="Text 23"/>
          <p:cNvSpPr/>
          <p:nvPr/>
        </p:nvSpPr>
        <p:spPr>
          <a:xfrm>
            <a:off x="8458200" y="3886200"/>
            <a:ext cx="2926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43444"/>
                </a:solidFill>
              </a:rPr>
              <a:t>La categoría es un marco de razonamiento, no una “receta”.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PRAXSTETIC, Sueroterapia inmunológica; Manual Teórico Clase 1.</a:t>
            </a:r>
            <a:endParaRPr lang="en-US" sz="850" dirty="0"/>
          </a:p>
        </p:txBody>
      </p:sp>
      <p:sp>
        <p:nvSpPr>
          <p:cNvPr id="27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42</a:t>
            </a:fld>
            <a:endParaRPr 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Sinergia: complementariedad bioquímica que puede explicarse</a:t>
            </a:r>
            <a:endParaRPr lang="en-US" sz="2900" dirty="0"/>
          </a:p>
        </p:txBody>
      </p:sp>
      <p:graphicFrame>
        <p:nvGraphicFramePr>
          <p:cNvPr id="4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77240" y="1371600"/>
          <a:ext cx="10698480" cy="4069080"/>
        </p:xfrm>
        <a:graphic>
          <a:graphicData uri="http://schemas.openxmlformats.org/drawingml/2006/table">
            <a:tbl>
              <a:tblPr/>
              <a:tblGrid>
                <a:gridCol w="3749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49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81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Combinación conceptual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Razonamiento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81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Cisteína + glicina + glutamato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Precursores directos de síntesis de GSH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81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Selenio + GSH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Selenoproteínas como glutatión peroxidasa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81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B3 + NADPH + GSH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Poder reductor para regeneración del glutatión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81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Vitamina C + vitamina E + GSH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Red de reciclaje antioxidante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81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 + complejo B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20" dirty="0">
                          <a:solidFill>
                            <a:srgbClr val="243444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Bioenergética, ATP y reacciones enzimáticas</a:t>
                      </a:r>
                      <a:endParaRPr lang="en-US" sz="14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9D5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Shape 1"/>
          <p:cNvSpPr/>
          <p:nvPr/>
        </p:nvSpPr>
        <p:spPr>
          <a:xfrm>
            <a:off x="777240" y="1371600"/>
            <a:ext cx="3749040" cy="438912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2"/>
          <p:cNvSpPr/>
          <p:nvPr/>
        </p:nvSpPr>
        <p:spPr>
          <a:xfrm>
            <a:off x="813816" y="1444752"/>
            <a:ext cx="36758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70" b="1" dirty="0">
                <a:solidFill>
                  <a:srgbClr val="FFFFFF"/>
                </a:solidFill>
              </a:rPr>
              <a:t>Combinación conceptual</a:t>
            </a:r>
            <a:endParaRPr lang="en-US" sz="1370" dirty="0"/>
          </a:p>
        </p:txBody>
      </p:sp>
      <p:sp>
        <p:nvSpPr>
          <p:cNvPr id="6" name="Shape 3"/>
          <p:cNvSpPr/>
          <p:nvPr/>
        </p:nvSpPr>
        <p:spPr>
          <a:xfrm>
            <a:off x="4526280" y="1371600"/>
            <a:ext cx="6949440" cy="438912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7" name="Text 4"/>
          <p:cNvSpPr/>
          <p:nvPr/>
        </p:nvSpPr>
        <p:spPr>
          <a:xfrm>
            <a:off x="4562856" y="1444752"/>
            <a:ext cx="68762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70" b="1" dirty="0">
                <a:solidFill>
                  <a:srgbClr val="FFFFFF"/>
                </a:solidFill>
              </a:rPr>
              <a:t>Razonamiento</a:t>
            </a:r>
            <a:endParaRPr lang="en-US" sz="1370" dirty="0"/>
          </a:p>
        </p:txBody>
      </p:sp>
      <p:sp>
        <p:nvSpPr>
          <p:cNvPr id="8" name="Shape 5"/>
          <p:cNvSpPr/>
          <p:nvPr/>
        </p:nvSpPr>
        <p:spPr>
          <a:xfrm>
            <a:off x="777240" y="5376672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9" name="Text 6"/>
          <p:cNvSpPr/>
          <p:nvPr/>
        </p:nvSpPr>
        <p:spPr>
          <a:xfrm>
            <a:off x="960120" y="5495544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10" name="Text 7"/>
          <p:cNvSpPr/>
          <p:nvPr/>
        </p:nvSpPr>
        <p:spPr>
          <a:xfrm>
            <a:off x="2359152" y="5468112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Más componentes ≠ mayor racionalidad. La complejidad solo se justifica si cada componente añade una función específica.</a:t>
            </a:r>
            <a:endParaRPr lang="en-US" sz="1620" dirty="0"/>
          </a:p>
        </p:txBody>
      </p:sp>
      <p:sp>
        <p:nvSpPr>
          <p:cNvPr id="11" name="Text 8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Averill-Bates, 2023; Doseděl et al., 2021; Munteanu &amp; Schwartz, 2024.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43</a:t>
            </a:fld>
            <a:endParaRPr lang="en-US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Suerograma inmunológico: de la evaluación a la respuesta</a:t>
            </a:r>
            <a:endParaRPr lang="en-US" sz="2900" dirty="0"/>
          </a:p>
        </p:txBody>
      </p:sp>
      <p:pic>
        <p:nvPicPr>
          <p:cNvPr id="3" name="Image 0" descr="/mnt/data/manual_suero_assets/fig9_suerogram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" y="1234440"/>
            <a:ext cx="11018520" cy="274320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914400" y="4343400"/>
            <a:ext cx="4663440" cy="914400"/>
          </a:xfrm>
          <a:prstGeom prst="roundRect">
            <a:avLst>
              <a:gd name="adj" fmla="val 6000"/>
            </a:avLst>
          </a:prstGeom>
          <a:solidFill>
            <a:srgbClr val="EEF6FA"/>
          </a:solidFill>
          <a:ln w="12700">
            <a:solidFill>
              <a:srgbClr val="BFD9E6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2"/>
          <p:cNvSpPr/>
          <p:nvPr/>
        </p:nvSpPr>
        <p:spPr>
          <a:xfrm>
            <a:off x="1143000" y="4553712"/>
            <a:ext cx="1051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D83B3"/>
                </a:solidFill>
              </a:rPr>
              <a:t>CLASE 1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2240280" y="4498848"/>
            <a:ext cx="30632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b="1" dirty="0">
                <a:solidFill>
                  <a:srgbClr val="243444"/>
                </a:solidFill>
              </a:rPr>
              <a:t>Paciente → objetivo → sistema → ruta → biomolécula → sinergia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6537960" y="4343400"/>
            <a:ext cx="4663440" cy="914400"/>
          </a:xfrm>
          <a:prstGeom prst="roundRect">
            <a:avLst>
              <a:gd name="adj" fmla="val 6000"/>
            </a:avLst>
          </a:prstGeom>
          <a:solidFill>
            <a:srgbClr val="FFF5E9"/>
          </a:solidFill>
          <a:ln w="12700">
            <a:solidFill>
              <a:srgbClr val="F3CDA1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8" name="Text 5"/>
          <p:cNvSpPr/>
          <p:nvPr/>
        </p:nvSpPr>
        <p:spPr>
          <a:xfrm>
            <a:off x="6766560" y="4553712"/>
            <a:ext cx="1051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47C20"/>
                </a:solidFill>
              </a:rPr>
              <a:t>CLASE 2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7863840" y="4498848"/>
            <a:ext cx="30632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b="1" dirty="0">
                <a:solidFill>
                  <a:srgbClr val="243444"/>
                </a:solidFill>
              </a:rPr>
              <a:t>Dosis → vehículo → infusión → seguimiento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Manual Teórico Clase 1; elaboración propia.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44</a:t>
            </a:fld>
            <a:endParaRPr 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Ejemplo de razonamiento: soporte antioxidante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85216" y="804672"/>
            <a:ext cx="10607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 es una receta; es la secuencia mental que debe dominar el estudiante.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868680" y="1325880"/>
            <a:ext cx="566928" cy="566928"/>
          </a:xfrm>
          <a:prstGeom prst="ellipse">
            <a:avLst/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987552" y="1435608"/>
            <a:ext cx="3291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1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1691640" y="1353312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43444"/>
                </a:solidFill>
              </a:rPr>
              <a:t>Paciente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3566160" y="1353312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5E6B78"/>
                </a:solidFill>
              </a:rPr>
              <a:t>Contexto clínico, dieta, fármacos, función renal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1152144" y="1911096"/>
            <a:ext cx="0" cy="237744"/>
          </a:xfrm>
          <a:prstGeom prst="line">
            <a:avLst/>
          </a:prstGeom>
          <a:noFill/>
          <a:ln w="19050">
            <a:solidFill>
              <a:srgbClr val="AAB5BF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9" name="Shape 7"/>
          <p:cNvSpPr/>
          <p:nvPr/>
        </p:nvSpPr>
        <p:spPr>
          <a:xfrm>
            <a:off x="868680" y="2203704"/>
            <a:ext cx="566928" cy="566928"/>
          </a:xfrm>
          <a:prstGeom prst="ellipse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0" name="Text 8"/>
          <p:cNvSpPr/>
          <p:nvPr/>
        </p:nvSpPr>
        <p:spPr>
          <a:xfrm>
            <a:off x="987552" y="2313432"/>
            <a:ext cx="3291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2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1691640" y="2231136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43444"/>
                </a:solidFill>
              </a:rPr>
              <a:t>Objetivo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3566160" y="2231136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5E6B78"/>
                </a:solidFill>
              </a:rPr>
              <a:t>Apoyo del entorno redox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1152144" y="2788920"/>
            <a:ext cx="0" cy="237744"/>
          </a:xfrm>
          <a:prstGeom prst="line">
            <a:avLst/>
          </a:prstGeom>
          <a:noFill/>
          <a:ln w="19050">
            <a:solidFill>
              <a:srgbClr val="AAB5BF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4" name="Shape 12"/>
          <p:cNvSpPr/>
          <p:nvPr/>
        </p:nvSpPr>
        <p:spPr>
          <a:xfrm>
            <a:off x="868680" y="3081528"/>
            <a:ext cx="566928" cy="566928"/>
          </a:xfrm>
          <a:prstGeom prst="ellipse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5" name="Text 13"/>
          <p:cNvSpPr/>
          <p:nvPr/>
        </p:nvSpPr>
        <p:spPr>
          <a:xfrm>
            <a:off x="987552" y="3191256"/>
            <a:ext cx="3291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3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1691640" y="3108960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43444"/>
                </a:solidFill>
              </a:rPr>
              <a:t>Ruta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3566160" y="3108960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5E6B78"/>
                </a:solidFill>
              </a:rPr>
              <a:t>ROS ↔ sistemas antioxidantes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1152144" y="3666744"/>
            <a:ext cx="0" cy="237744"/>
          </a:xfrm>
          <a:prstGeom prst="line">
            <a:avLst/>
          </a:prstGeom>
          <a:noFill/>
          <a:ln w="19050">
            <a:solidFill>
              <a:srgbClr val="AAB5BF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19" name="Shape 17"/>
          <p:cNvSpPr/>
          <p:nvPr/>
        </p:nvSpPr>
        <p:spPr>
          <a:xfrm>
            <a:off x="868680" y="3959352"/>
            <a:ext cx="566928" cy="566928"/>
          </a:xfrm>
          <a:prstGeom prst="ellipse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0" name="Text 18"/>
          <p:cNvSpPr/>
          <p:nvPr/>
        </p:nvSpPr>
        <p:spPr>
          <a:xfrm>
            <a:off x="987552" y="4069080"/>
            <a:ext cx="3291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4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1691640" y="3986784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43444"/>
                </a:solidFill>
              </a:rPr>
              <a:t>Biomoléculas</a:t>
            </a:r>
            <a:endParaRPr lang="en-US" sz="1700" dirty="0"/>
          </a:p>
        </p:txBody>
      </p:sp>
      <p:sp>
        <p:nvSpPr>
          <p:cNvPr id="22" name="Text 20"/>
          <p:cNvSpPr/>
          <p:nvPr/>
        </p:nvSpPr>
        <p:spPr>
          <a:xfrm>
            <a:off x="3566160" y="3986784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5E6B78"/>
                </a:solidFill>
              </a:rPr>
              <a:t>Vitamina C · GSH · cofactores seleccionados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1152144" y="4544568"/>
            <a:ext cx="0" cy="237744"/>
          </a:xfrm>
          <a:prstGeom prst="line">
            <a:avLst/>
          </a:prstGeom>
          <a:noFill/>
          <a:ln w="19050">
            <a:solidFill>
              <a:srgbClr val="AAB5BF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s-EC"/>
          </a:p>
        </p:txBody>
      </p:sp>
      <p:sp>
        <p:nvSpPr>
          <p:cNvPr id="24" name="Shape 22"/>
          <p:cNvSpPr/>
          <p:nvPr/>
        </p:nvSpPr>
        <p:spPr>
          <a:xfrm>
            <a:off x="868680" y="4837176"/>
            <a:ext cx="566928" cy="566928"/>
          </a:xfrm>
          <a:prstGeom prst="ellipse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5" name="Text 23"/>
          <p:cNvSpPr/>
          <p:nvPr/>
        </p:nvSpPr>
        <p:spPr>
          <a:xfrm>
            <a:off x="987552" y="4946904"/>
            <a:ext cx="3291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5</a:t>
            </a:r>
            <a:endParaRPr lang="en-US" sz="1400" dirty="0"/>
          </a:p>
        </p:txBody>
      </p:sp>
      <p:sp>
        <p:nvSpPr>
          <p:cNvPr id="26" name="Text 24"/>
          <p:cNvSpPr/>
          <p:nvPr/>
        </p:nvSpPr>
        <p:spPr>
          <a:xfrm>
            <a:off x="1691640" y="4864608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43444"/>
                </a:solidFill>
              </a:rPr>
              <a:t>Verificación</a:t>
            </a:r>
            <a:endParaRPr lang="en-US" sz="1700" dirty="0"/>
          </a:p>
        </p:txBody>
      </p:sp>
      <p:sp>
        <p:nvSpPr>
          <p:cNvPr id="27" name="Text 25"/>
          <p:cNvSpPr/>
          <p:nvPr/>
        </p:nvSpPr>
        <p:spPr>
          <a:xfrm>
            <a:off x="3566160" y="4864608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5E6B78"/>
                </a:solidFill>
              </a:rPr>
              <a:t>Dosis, compatibilidad y seguridad pasan a Clase 2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777240" y="5623560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FFF4E8"/>
          </a:solidFill>
          <a:ln w="12700">
            <a:solidFill>
              <a:srgbClr val="F3C28E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9" name="Text 27"/>
          <p:cNvSpPr/>
          <p:nvPr/>
        </p:nvSpPr>
        <p:spPr>
          <a:xfrm>
            <a:off x="960120" y="5742432"/>
            <a:ext cx="1417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70" dirty="0">
                <a:solidFill>
                  <a:srgbClr val="F47C20"/>
                </a:solidFill>
              </a:rPr>
              <a:t>CONCEPTO CLAVE</a:t>
            </a:r>
            <a:endParaRPr lang="en-US" sz="1000" dirty="0"/>
          </a:p>
        </p:txBody>
      </p:sp>
      <p:sp>
        <p:nvSpPr>
          <p:cNvPr id="30" name="Text 28"/>
          <p:cNvSpPr/>
          <p:nvPr/>
        </p:nvSpPr>
        <p:spPr>
          <a:xfrm>
            <a:off x="2359152" y="5715000"/>
            <a:ext cx="87050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La formulación final solo debe construirse después de conocer presentación, concentración, compatibilidad y velocidad.</a:t>
            </a:r>
            <a:endParaRPr lang="en-US" sz="1620" dirty="0"/>
          </a:p>
        </p:txBody>
      </p:sp>
      <p:sp>
        <p:nvSpPr>
          <p:cNvPr id="31" name="Text 29"/>
          <p:cNvSpPr/>
          <p:nvPr/>
        </p:nvSpPr>
        <p:spPr>
          <a:xfrm>
            <a:off x="585216" y="6199632"/>
            <a:ext cx="10698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50" i="1" dirty="0">
                <a:solidFill>
                  <a:srgbClr val="6F7B8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Fuente: Manual Teórico Clase 1; Nickel et al., 2024.</a:t>
            </a:r>
            <a:endParaRPr lang="en-US" sz="850" dirty="0"/>
          </a:p>
        </p:txBody>
      </p:sp>
      <p:sp>
        <p:nvSpPr>
          <p:cNvPr id="32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45</a:t>
            </a:fld>
            <a:endParaRPr lang="en-US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10896"/>
            <a:ext cx="105156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rgbClr val="15587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Cierre: de la biomolécula a la bolsa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85216" y="804672"/>
            <a:ext cx="10607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Seis ideas para conservar antes de pasar a la Clase 2.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77240" y="1325880"/>
            <a:ext cx="530352" cy="530352"/>
          </a:xfrm>
          <a:prstGeom prst="ellipse">
            <a:avLst/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5" name="Text 3"/>
          <p:cNvSpPr/>
          <p:nvPr/>
        </p:nvSpPr>
        <p:spPr>
          <a:xfrm>
            <a:off x="886968" y="1435608"/>
            <a:ext cx="31089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1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1527048" y="1307592"/>
            <a:ext cx="4572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Sueroterapia = herramienta integrativa, no lista de cócteles.</a:t>
            </a:r>
            <a:endParaRPr lang="en-US" sz="1620" dirty="0"/>
          </a:p>
        </p:txBody>
      </p:sp>
      <p:sp>
        <p:nvSpPr>
          <p:cNvPr id="7" name="Shape 5"/>
          <p:cNvSpPr/>
          <p:nvPr/>
        </p:nvSpPr>
        <p:spPr>
          <a:xfrm>
            <a:off x="777240" y="2560320"/>
            <a:ext cx="530352" cy="530352"/>
          </a:xfrm>
          <a:prstGeom prst="ellipse">
            <a:avLst/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8" name="Text 6"/>
          <p:cNvSpPr/>
          <p:nvPr/>
        </p:nvSpPr>
        <p:spPr>
          <a:xfrm>
            <a:off x="886968" y="2670048"/>
            <a:ext cx="31089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2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1527048" y="2542032"/>
            <a:ext cx="4572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Inmunidad y metabolismo están estrechamente conectados.</a:t>
            </a:r>
            <a:endParaRPr lang="en-US" sz="1620" dirty="0"/>
          </a:p>
        </p:txBody>
      </p:sp>
      <p:sp>
        <p:nvSpPr>
          <p:cNvPr id="10" name="Shape 8"/>
          <p:cNvSpPr/>
          <p:nvPr/>
        </p:nvSpPr>
        <p:spPr>
          <a:xfrm>
            <a:off x="777240" y="3794760"/>
            <a:ext cx="530352" cy="530352"/>
          </a:xfrm>
          <a:prstGeom prst="ellipse">
            <a:avLst/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1" name="Text 9"/>
          <p:cNvSpPr/>
          <p:nvPr/>
        </p:nvSpPr>
        <p:spPr>
          <a:xfrm>
            <a:off x="886968" y="3904488"/>
            <a:ext cx="31089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3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1527048" y="3776472"/>
            <a:ext cx="4572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ROS cumplen funciones fisiológicas: buscamos homeostasis redox.</a:t>
            </a:r>
            <a:endParaRPr lang="en-US" sz="1620" dirty="0"/>
          </a:p>
        </p:txBody>
      </p:sp>
      <p:sp>
        <p:nvSpPr>
          <p:cNvPr id="13" name="Shape 11"/>
          <p:cNvSpPr/>
          <p:nvPr/>
        </p:nvSpPr>
        <p:spPr>
          <a:xfrm>
            <a:off x="6309360" y="1325880"/>
            <a:ext cx="530352" cy="530352"/>
          </a:xfrm>
          <a:prstGeom prst="ellipse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4" name="Text 12"/>
          <p:cNvSpPr/>
          <p:nvPr/>
        </p:nvSpPr>
        <p:spPr>
          <a:xfrm>
            <a:off x="6419088" y="1435608"/>
            <a:ext cx="31089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4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7059168" y="1307592"/>
            <a:ext cx="4572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Vitamina C y GSH son nodos de redes, no moléculas aisladas.</a:t>
            </a:r>
            <a:endParaRPr lang="en-US" sz="1620" dirty="0"/>
          </a:p>
        </p:txBody>
      </p:sp>
      <p:sp>
        <p:nvSpPr>
          <p:cNvPr id="16" name="Shape 14"/>
          <p:cNvSpPr/>
          <p:nvPr/>
        </p:nvSpPr>
        <p:spPr>
          <a:xfrm>
            <a:off x="6309360" y="2560320"/>
            <a:ext cx="530352" cy="530352"/>
          </a:xfrm>
          <a:prstGeom prst="ellipse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17" name="Text 15"/>
          <p:cNvSpPr/>
          <p:nvPr/>
        </p:nvSpPr>
        <p:spPr>
          <a:xfrm>
            <a:off x="6419088" y="2670048"/>
            <a:ext cx="31089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5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7059168" y="2542032"/>
            <a:ext cx="4572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Minerales, vitaminas B y aminoácidos actúan como cofactores y precursores.</a:t>
            </a:r>
            <a:endParaRPr lang="en-US" sz="1620" dirty="0"/>
          </a:p>
        </p:txBody>
      </p:sp>
      <p:sp>
        <p:nvSpPr>
          <p:cNvPr id="19" name="Shape 17"/>
          <p:cNvSpPr/>
          <p:nvPr/>
        </p:nvSpPr>
        <p:spPr>
          <a:xfrm>
            <a:off x="6309360" y="3794760"/>
            <a:ext cx="530352" cy="530352"/>
          </a:xfrm>
          <a:prstGeom prst="ellipse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0" name="Text 18"/>
          <p:cNvSpPr/>
          <p:nvPr/>
        </p:nvSpPr>
        <p:spPr>
          <a:xfrm>
            <a:off x="6419088" y="3904488"/>
            <a:ext cx="31089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6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7059168" y="3776472"/>
            <a:ext cx="4572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b="1" dirty="0">
                <a:solidFill>
                  <a:srgbClr val="243444"/>
                </a:solidFill>
              </a:rPr>
              <a:t>La siguiente decisión es técnica: dosis, concentración, vehículo, compatibilidad y velocidad.</a:t>
            </a:r>
            <a:endParaRPr lang="en-US" sz="1620" dirty="0"/>
          </a:p>
        </p:txBody>
      </p:sp>
      <p:sp>
        <p:nvSpPr>
          <p:cNvPr id="22" name="Shape 20"/>
          <p:cNvSpPr/>
          <p:nvPr/>
        </p:nvSpPr>
        <p:spPr>
          <a:xfrm>
            <a:off x="777240" y="5074920"/>
            <a:ext cx="10652760" cy="658368"/>
          </a:xfrm>
          <a:prstGeom prst="roundRect">
            <a:avLst>
              <a:gd name="adj" fmla="val 8333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  <p:txBody>
          <a:bodyPr/>
          <a:lstStyle/>
          <a:p>
            <a:endParaRPr lang="es-EC"/>
          </a:p>
        </p:txBody>
      </p:sp>
      <p:sp>
        <p:nvSpPr>
          <p:cNvPr id="23" name="Text 21"/>
          <p:cNvSpPr/>
          <p:nvPr/>
        </p:nvSpPr>
        <p:spPr>
          <a:xfrm>
            <a:off x="1005840" y="5257800"/>
            <a:ext cx="10149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</a:rPr>
              <a:t>PRÓXIMA CLASE · formulación, cálculos, vehículos, compatibilidad, preparación, administración y seguridad</a:t>
            </a:r>
            <a:endParaRPr lang="en-US" sz="1550" dirty="0"/>
          </a:p>
        </p:txBody>
      </p:sp>
      <p:sp>
        <p:nvSpPr>
          <p:cNvPr id="24" name="Text 22"/>
          <p:cNvSpPr/>
          <p:nvPr/>
        </p:nvSpPr>
        <p:spPr>
          <a:xfrm>
            <a:off x="841248" y="5852160"/>
            <a:ext cx="1051560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30" dirty="0">
                <a:solidFill>
                  <a:srgbClr val="5E6B78"/>
                </a:solidFill>
              </a:rPr>
              <a:t>Bibliografía seleccionada: Abbas et al., 2023 · Ma et al., 2024 · Hu et al., 2024 · Doseděl et al., 2021 · Chen et al., 2022 · Averill-Bates, 2023 · Wessels et al., 2021 · Filippini et al., 2023 · Nickel et al., 2024.</a:t>
            </a:r>
            <a:endParaRPr lang="en-US" sz="83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40896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50">
                <a:solidFill>
                  <a:srgbClr val="5F6B7A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46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2983</Words>
  <Application>Microsoft Office PowerPoint</Application>
  <PresentationFormat>Panorámica</PresentationFormat>
  <Paragraphs>625</Paragraphs>
  <Slides>46</Slides>
  <Notes>46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46</vt:i4>
      </vt:variant>
    </vt:vector>
  </HeadingPairs>
  <TitlesOfParts>
    <vt:vector size="50" baseType="lpstr">
      <vt:lpstr>Aptos</vt:lpstr>
      <vt:lpstr>Aptos Display</vt:lpstr>
      <vt:lpstr>Arial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PRAXSTETIC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biológicos, biomoléculas y lógica de formulación inmunológica</dc:title>
  <dc:subject>Módulo 5 · Sueroterapia Inmunológica · Clase 1</dc:subject>
  <dc:creator>Dr. Gregory Montenegro</dc:creator>
  <cp:lastModifiedBy>Gregory Montenegro</cp:lastModifiedBy>
  <cp:revision>2</cp:revision>
  <dcterms:created xsi:type="dcterms:W3CDTF">2026-09-04T21:28:37Z</dcterms:created>
  <dcterms:modified xsi:type="dcterms:W3CDTF">2026-09-05T00:05:42Z</dcterms:modified>
</cp:coreProperties>
</file>