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slideMasters/slideMaster33.xml" ContentType="application/vnd.openxmlformats-officedocument.presentationml.slideMaster+xml"/>
  <Override PartName="/ppt/slides/slide33.xml" ContentType="application/vnd.openxmlformats-officedocument.presentationml.slide+xml"/>
  <Override PartName="/ppt/slideMasters/slideMaster34.xml" ContentType="application/vnd.openxmlformats-officedocument.presentationml.slideMaster+xml"/>
  <Override PartName="/ppt/slides/slide34.xml" ContentType="application/vnd.openxmlformats-officedocument.presentationml.slide+xml"/>
  <Override PartName="/ppt/slideMasters/slideMaster35.xml" ContentType="application/vnd.openxmlformats-officedocument.presentationml.slideMaster+xml"/>
  <Override PartName="/ppt/slides/slide35.xml" ContentType="application/vnd.openxmlformats-officedocument.presentationml.slide+xml"/>
  <Override PartName="/ppt/slideMasters/slideMaster36.xml" ContentType="application/vnd.openxmlformats-officedocument.presentationml.slideMaster+xml"/>
  <Override PartName="/ppt/slides/slide36.xml" ContentType="application/vnd.openxmlformats-officedocument.presentationml.slide+xml"/>
  <Override PartName="/ppt/slideMasters/slideMaster37.xml" ContentType="application/vnd.openxmlformats-officedocument.presentationml.slideMaster+xml"/>
  <Override PartName="/ppt/slides/slide37.xml" ContentType="application/vnd.openxmlformats-officedocument.presentationml.slide+xml"/>
  <Override PartName="/ppt/slideMasters/slideMaster38.xml" ContentType="application/vnd.openxmlformats-officedocument.presentationml.slideMaster+xml"/>
  <Override PartName="/ppt/slides/slide38.xml" ContentType="application/vnd.openxmlformats-officedocument.presentationml.slide+xml"/>
  <Override PartName="/ppt/slideMasters/slideMaster39.xml" ContentType="application/vnd.openxmlformats-officedocument.presentationml.slideMaster+xml"/>
  <Override PartName="/ppt/slides/slide39.xml" ContentType="application/vnd.openxmlformats-officedocument.presentationml.slide+xml"/>
  <Override PartName="/ppt/slideMasters/slideMaster40.xml" ContentType="application/vnd.openxmlformats-officedocument.presentationml.slideMaster+xml"/>
  <Override PartName="/ppt/slides/slide40.xml" ContentType="application/vnd.openxmlformats-officedocument.presentationml.slide+xml"/>
  <Override PartName="/ppt/slideMasters/slideMaster41.xml" ContentType="application/vnd.openxmlformats-officedocument.presentationml.slideMaster+xml"/>
  <Override PartName="/ppt/slides/slide41.xml" ContentType="application/vnd.openxmlformats-officedocument.presentationml.slide+xml"/>
  <Override PartName="/ppt/slideMasters/slideMaster42.xml" ContentType="application/vnd.openxmlformats-officedocument.presentationml.slideMaster+xml"/>
  <Override PartName="/ppt/slides/slide42.xml" ContentType="application/vnd.openxmlformats-officedocument.presentationml.slide+xml"/>
  <Override PartName="/ppt/slideMasters/slideMaster43.xml" ContentType="application/vnd.openxmlformats-officedocument.presentationml.slideMaster+xml"/>
  <Override PartName="/ppt/slides/slide43.xml" ContentType="application/vnd.openxmlformats-officedocument.presentationml.slide+xml"/>
  <Override PartName="/ppt/slideMasters/slideMaster44.xml" ContentType="application/vnd.openxmlformats-officedocument.presentationml.slideMaster+xml"/>
  <Override PartName="/ppt/slides/slide44.xml" ContentType="application/vnd.openxmlformats-officedocument.presentationml.slide+xml"/>
  <Override PartName="/ppt/slideMasters/slideMaster45.xml" ContentType="application/vnd.openxmlformats-officedocument.presentationml.slideMaster+xml"/>
  <Override PartName="/ppt/slides/slide45.xml" ContentType="application/vnd.openxmlformats-officedocument.presentationml.slide+xml"/>
  <Override PartName="/ppt/slideMasters/slideMaster46.xml" ContentType="application/vnd.openxmlformats-officedocument.presentationml.slideMaster+xml"/>
  <Override PartName="/ppt/slides/slide46.xml" ContentType="application/vnd.openxmlformats-officedocument.presentationml.slide+xml"/>
  <Override PartName="/ppt/slideMasters/slideMaster47.xml" ContentType="application/vnd.openxmlformats-officedocument.presentationml.slideMaster+xml"/>
  <Override PartName="/ppt/slides/slide47.xml" ContentType="application/vnd.openxmlformats-officedocument.presentationml.slide+xml"/>
  <Override PartName="/ppt/slideMasters/slideMaster48.xml" ContentType="application/vnd.openxmlformats-officedocument.presentationml.slideMaster+xml"/>
  <Override PartName="/ppt/slides/slide48.xml" ContentType="application/vnd.openxmlformats-officedocument.presentationml.slide+xml"/>
  <Override PartName="/ppt/slideMasters/slideMaster49.xml" ContentType="application/vnd.openxmlformats-officedocument.presentationml.slideMaster+xml"/>
  <Override PartName="/ppt/slides/slide49.xml" ContentType="application/vnd.openxmlformats-officedocument.presentationml.slide+xml"/>
  <Override PartName="/ppt/slideMasters/slideMaster50.xml" ContentType="application/vnd.openxmlformats-officedocument.presentationml.slideMaster+xml"/>
  <Override PartName="/ppt/slides/slide50.xml" ContentType="application/vnd.openxmlformats-officedocument.presentationml.slide+xml"/>
  <Override PartName="/ppt/slideMasters/slideMaster51.xml" ContentType="application/vnd.openxmlformats-officedocument.presentationml.slideMaster+xml"/>
  <Override PartName="/ppt/slides/slide51.xml" ContentType="application/vnd.openxmlformats-officedocument.presentationml.slide+xml"/>
  <Override PartName="/ppt/slideMasters/slideMaster52.xml" ContentType="application/vnd.openxmlformats-officedocument.presentationml.slideMaster+xml"/>
  <Override PartName="/ppt/slides/slide52.xml" ContentType="application/vnd.openxmlformats-officedocument.presentationml.slide+xml"/>
  <Override PartName="/ppt/slideMasters/slideMaster53.xml" ContentType="application/vnd.openxmlformats-officedocument.presentationml.slideMaster+xml"/>
  <Override PartName="/ppt/slides/slide53.xml" ContentType="application/vnd.openxmlformats-officedocument.presentationml.slide+xml"/>
  <Override PartName="/ppt/slideMasters/slideMaster54.xml" ContentType="application/vnd.openxmlformats-officedocument.presentationml.slideMaster+xml"/>
  <Override PartName="/ppt/slides/slide54.xml" ContentType="application/vnd.openxmlformats-officedocument.presentationml.slide+xml"/>
  <Override PartName="/ppt/slideMasters/slideMaster55.xml" ContentType="application/vnd.openxmlformats-officedocument.presentationml.slideMaster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notesMasterIdLst>
    <p:notesMasterId r:id="rId5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notesMaster" Target="notesMasters/notesMaster1.xml"/><Relationship Id="rId58" Type="http://schemas.openxmlformats.org/officeDocument/2006/relationships/presProps" Target="presProps.xml"/><Relationship Id="rId59" Type="http://schemas.openxmlformats.org/officeDocument/2006/relationships/viewProps" Target="viewProps.xml"/><Relationship Id="rId60" Type="http://schemas.openxmlformats.org/officeDocument/2006/relationships/theme" Target="theme/theme1.xml"/><Relationship Id="rId6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_rels/notesSlide3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3.xml"/>
		</Relationships>
</file>

<file path=ppt/notesSlides/_rels/notesSlide3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4.xml"/>
		</Relationships>
</file>

<file path=ppt/notesSlides/_rels/notesSlide3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5.xml"/>
		</Relationships>
</file>

<file path=ppt/notesSlides/_rels/notesSlide3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6.xml"/>
		</Relationships>
</file>

<file path=ppt/notesSlides/_rels/notesSlide3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7.xml"/>
		</Relationships>
</file>

<file path=ppt/notesSlides/_rels/notesSlide3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8.xml"/>
		</Relationships>
</file>

<file path=ppt/notesSlides/_rels/notesSlide3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9.xml"/>
		</Relationships>
</file>

<file path=ppt/notesSlides/_rels/notesSlide4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0.xml"/>
		</Relationships>
</file>

<file path=ppt/notesSlides/_rels/notesSlide4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1.xml"/>
		</Relationships>
</file>

<file path=ppt/notesSlides/_rels/notesSlide4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2.xml"/>
		</Relationships>
</file>

<file path=ppt/notesSlides/_rels/notesSlide4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3.xml"/>
		</Relationships>
</file>

<file path=ppt/notesSlides/_rels/notesSlide4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4.xml"/>
		</Relationships>
</file>

<file path=ppt/notesSlides/_rels/notesSlide4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5.xml"/>
		</Relationships>
</file>

<file path=ppt/notesSlides/_rels/notesSlide4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6.xml"/>
		</Relationships>
</file>

<file path=ppt/notesSlides/_rels/notesSlide4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7.xml"/>
		</Relationships>
</file>

<file path=ppt/notesSlides/_rels/notesSlide4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8.xml"/>
		</Relationships>
</file>

<file path=ppt/notesSlides/_rels/notesSlide4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9.xml"/>
		</Relationships>
</file>

<file path=ppt/notesSlides/_rels/notesSlide5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0.xml"/>
		</Relationships>
</file>

<file path=ppt/notesSlides/_rels/notesSlide5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1.xml"/>
		</Relationships>
</file>

<file path=ppt/notesSlides/_rels/notesSlide5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2.xml"/>
		</Relationships>
</file>

<file path=ppt/notesSlides/_rels/notesSlide5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3.xml"/>
		</Relationships>
</file>

<file path=ppt/notesSlides/_rels/notesSlide5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4.xml"/>
		</Relationships>
</file>

<file path=ppt/notesSlides/_rels/notesSlide5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54864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411480" y="6510528"/>
            <a:ext cx="11365992" cy="0"/>
          </a:xfrm>
          <a:prstGeom prst="line">
            <a:avLst/>
          </a:prstGeom>
          <a:noFill/>
          <a:ln w="7620">
            <a:solidFill>
              <a:srgbClr val="D7DFE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38912" y="6547104"/>
            <a:ext cx="64922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B7D8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DIPLOMADO · MEDICINA BIOLÓGICA Y TERAPIAS INMUNOLÓGICAS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9875520" y="6547104"/>
            <a:ext cx="1417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b="1" dirty="0">
                <a:solidFill>
                  <a:srgbClr val="1558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PRAXSTETIC</a:t>
            </a:r>
            <a:endParaRPr lang="en-US" sz="7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0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33F5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4008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640080" y="566928"/>
            <a:ext cx="3749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DCE9EF"/>
                </a:solidFill>
              </a:rPr>
              <a:t>MEDICINA BIOLÓGICA Y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DCE9EF"/>
                </a:solidFill>
              </a:rPr>
              <a:t>TERAPIAS INMUNOLÓGICAS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640080" y="1371600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47C20"/>
                </a:solidFill>
              </a:rPr>
              <a:t>MÓDULO 5 · CLASE 2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40080" y="1783080"/>
            <a:ext cx="54864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000" b="1" dirty="0">
                <a:solidFill>
                  <a:srgbClr val="FFFFFF"/>
                </a:solidFill>
              </a:rPr>
              <a:t>FORMULACIÓN IV:</a:t>
            </a:r>
            <a:endParaRPr lang="en-US" sz="3000" dirty="0"/>
          </a:p>
          <a:p>
            <a:pPr indent="0" marL="0">
              <a:buNone/>
            </a:pPr>
            <a:r>
              <a:rPr lang="en-US" sz="3000" b="1" dirty="0">
                <a:solidFill>
                  <a:srgbClr val="FFFFFF"/>
                </a:solidFill>
              </a:rPr>
              <a:t>DE LA AMPOLLA A LA BOLSA</a:t>
            </a:r>
            <a:endParaRPr lang="en-US" sz="3000" dirty="0"/>
          </a:p>
        </p:txBody>
      </p:sp>
      <p:sp>
        <p:nvSpPr>
          <p:cNvPr id="6" name="Text 4"/>
          <p:cNvSpPr/>
          <p:nvPr/>
        </p:nvSpPr>
        <p:spPr>
          <a:xfrm>
            <a:off x="658368" y="3072384"/>
            <a:ext cx="58064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D6E3EA"/>
                </a:solidFill>
              </a:rPr>
              <a:t>Componentes · dosis · presentación · cálculo · combinación · beneficio fisiológico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658368" y="3794760"/>
            <a:ext cx="52120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FC6D3"/>
                </a:solidFill>
              </a:rPr>
              <a:t>Clase práctica de formulación de sueroterapia inmunológica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7635240" y="1097280"/>
            <a:ext cx="2103120" cy="3977640"/>
          </a:xfrm>
          <a:prstGeom prst="roundRect">
            <a:avLst>
              <a:gd name="adj" fmla="val 5217"/>
            </a:avLst>
          </a:prstGeom>
          <a:solidFill>
            <a:srgbClr val="F5F8FA">
              <a:alpha val="98000"/>
            </a:srgbClr>
          </a:solidFill>
          <a:ln w="15240">
            <a:solidFill>
              <a:srgbClr val="F5F8FA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065008" y="731520"/>
            <a:ext cx="1234440" cy="411480"/>
          </a:xfrm>
          <a:prstGeom prst="rect">
            <a:avLst/>
          </a:prstGeom>
          <a:solidFill>
            <a:srgbClr val="F5F8FA"/>
          </a:solidFill>
          <a:ln w="12700">
            <a:solidFill>
              <a:srgbClr val="F5F8FA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8686800" y="5074920"/>
            <a:ext cx="0" cy="731520"/>
          </a:xfrm>
          <a:prstGeom prst="line">
            <a:avLst/>
          </a:prstGeom>
          <a:noFill/>
          <a:ln w="25400">
            <a:solidFill>
              <a:srgbClr val="E1EDF2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903720" y="1371600"/>
            <a:ext cx="128016" cy="128016"/>
          </a:xfrm>
          <a:prstGeom prst="ellipse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7031736" y="1435608"/>
            <a:ext cx="603504" cy="0"/>
          </a:xfrm>
          <a:prstGeom prst="line">
            <a:avLst/>
          </a:prstGeom>
          <a:noFill/>
          <a:ln w="13970">
            <a:solidFill>
              <a:srgbClr val="F47C20"/>
            </a:solidFill>
            <a:prstDash val="solid"/>
            <a:headEnd type="none"/>
            <a:tailEnd type="triangle"/>
          </a:ln>
        </p:spPr>
      </p:sp>
      <p:sp>
        <p:nvSpPr>
          <p:cNvPr id="13" name="Shape 11"/>
          <p:cNvSpPr/>
          <p:nvPr/>
        </p:nvSpPr>
        <p:spPr>
          <a:xfrm>
            <a:off x="10104120" y="1645920"/>
            <a:ext cx="128016" cy="128016"/>
          </a:xfrm>
          <a:prstGeom prst="ellipse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0232136" y="1709928"/>
            <a:ext cx="-2596896" cy="0"/>
          </a:xfrm>
          <a:prstGeom prst="line">
            <a:avLst/>
          </a:prstGeom>
          <a:noFill/>
          <a:ln w="13970">
            <a:solidFill>
              <a:srgbClr val="2FA28F"/>
            </a:solidFill>
            <a:prstDash val="solid"/>
            <a:headEnd type="none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10424160" y="2377440"/>
            <a:ext cx="128016" cy="128016"/>
          </a:xfrm>
          <a:prstGeom prst="ellipse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10552176" y="2441448"/>
            <a:ext cx="-2916936" cy="0"/>
          </a:xfrm>
          <a:prstGeom prst="line">
            <a:avLst/>
          </a:prstGeom>
          <a:noFill/>
          <a:ln w="13970">
            <a:solidFill>
              <a:srgbClr val="6A5ACD"/>
            </a:solidFill>
            <a:prstDash val="solid"/>
            <a:headEnd type="none"/>
            <a:tailEnd type="triangle"/>
          </a:ln>
        </p:spPr>
      </p:sp>
      <p:sp>
        <p:nvSpPr>
          <p:cNvPr id="17" name="Shape 15"/>
          <p:cNvSpPr/>
          <p:nvPr/>
        </p:nvSpPr>
        <p:spPr>
          <a:xfrm>
            <a:off x="6949440" y="2743200"/>
            <a:ext cx="128016" cy="128016"/>
          </a:xfrm>
          <a:prstGeom prst="ellipse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7077456" y="2807208"/>
            <a:ext cx="557784" cy="0"/>
          </a:xfrm>
          <a:prstGeom prst="line">
            <a:avLst/>
          </a:prstGeom>
          <a:noFill/>
          <a:ln w="13970">
            <a:solidFill>
              <a:srgbClr val="2D83B3"/>
            </a:solidFill>
            <a:prstDash val="solid"/>
            <a:headEnd type="none"/>
            <a:tailEnd type="triangle"/>
          </a:ln>
        </p:spPr>
      </p:sp>
      <p:sp>
        <p:nvSpPr>
          <p:cNvPr id="19" name="Shape 17"/>
          <p:cNvSpPr/>
          <p:nvPr/>
        </p:nvSpPr>
        <p:spPr>
          <a:xfrm>
            <a:off x="10241280" y="3840480"/>
            <a:ext cx="128016" cy="128016"/>
          </a:xfrm>
          <a:prstGeom prst="ellipse">
            <a:avLst/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10369296" y="3904488"/>
            <a:ext cx="-2734056" cy="0"/>
          </a:xfrm>
          <a:prstGeom prst="line">
            <a:avLst/>
          </a:prstGeom>
          <a:noFill/>
          <a:ln w="13970">
            <a:solidFill>
              <a:srgbClr val="6E9C56"/>
            </a:solidFill>
            <a:prstDash val="solid"/>
            <a:headEnd type="none"/>
            <a:tailEnd type="triangle"/>
          </a:ln>
        </p:spPr>
      </p:sp>
      <p:sp>
        <p:nvSpPr>
          <p:cNvPr id="21" name="Shape 19"/>
          <p:cNvSpPr/>
          <p:nvPr/>
        </p:nvSpPr>
        <p:spPr>
          <a:xfrm>
            <a:off x="7086600" y="4526280"/>
            <a:ext cx="128016" cy="128016"/>
          </a:xfrm>
          <a:prstGeom prst="ellipse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7214616" y="4590288"/>
            <a:ext cx="420624" cy="0"/>
          </a:xfrm>
          <a:prstGeom prst="line">
            <a:avLst/>
          </a:prstGeom>
          <a:noFill/>
          <a:ln w="13970">
            <a:solidFill>
              <a:srgbClr val="C95C55"/>
            </a:solidFill>
            <a:prstDash val="solid"/>
            <a:headEnd type="none"/>
            <a:tailEnd type="triangle"/>
          </a:ln>
        </p:spPr>
      </p:sp>
      <p:sp>
        <p:nvSpPr>
          <p:cNvPr id="23" name="Text 21"/>
          <p:cNvSpPr/>
          <p:nvPr/>
        </p:nvSpPr>
        <p:spPr>
          <a:xfrm>
            <a:off x="658368" y="5907024"/>
            <a:ext cx="3017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</a:rPr>
              <a:t>Dr. Gregory Montenegro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9372600" y="5907024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DCE9EF"/>
                </a:solidFill>
              </a:rPr>
              <a:t>PRAXSTETIC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OBJETIVO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Lo que aprenderemos realmente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640080" y="1325880"/>
            <a:ext cx="3337560" cy="13716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04672" y="1490472"/>
            <a:ext cx="1417320" cy="320040"/>
          </a:xfrm>
          <a:prstGeom prst="roundRect">
            <a:avLst>
              <a:gd name="adj" fmla="val 34286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04672" y="1559052"/>
            <a:ext cx="14173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¿QUÉ ES?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04672" y="1984248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D3343"/>
                </a:solidFill>
              </a:rPr>
              <a:t>Molécula, sal o forma parenteral.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4434840" y="1325880"/>
            <a:ext cx="3337560" cy="13716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4599432" y="1490472"/>
            <a:ext cx="141732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599432" y="1559052"/>
            <a:ext cx="14173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¿DÓNDE ACTÚA?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4599432" y="1984248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D3343"/>
                </a:solidFill>
              </a:rPr>
              <a:t>Ruta metabólica, cofactor o sistema redox.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8229600" y="1325880"/>
            <a:ext cx="3337560" cy="13716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8394192" y="1490472"/>
            <a:ext cx="141732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394192" y="1559052"/>
            <a:ext cx="14173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¿QUÉ BENEFICIO BUSCO?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8394192" y="1984248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D3343"/>
                </a:solidFill>
              </a:rPr>
              <a:t>Resultado fisiológico esperado, no promesa clínica.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40080" y="3246120"/>
            <a:ext cx="3337560" cy="13716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04672" y="3410712"/>
            <a:ext cx="141732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04672" y="3479292"/>
            <a:ext cx="14173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¿QUÉ DOSIS?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804672" y="3904488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D3343"/>
                </a:solidFill>
              </a:rPr>
              <a:t>mg, g, µg, mEq o g/kg.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434840" y="3246120"/>
            <a:ext cx="3337560" cy="13716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4599432" y="3410712"/>
            <a:ext cx="141732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599432" y="3479292"/>
            <a:ext cx="14173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¿QUÉ PRESENTACIÓN?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4599432" y="3904488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D3343"/>
                </a:solidFill>
              </a:rPr>
              <a:t>mg/mL, µg/mL, mEq/mL, vial o ampolla.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8229600" y="3246120"/>
            <a:ext cx="3337560" cy="13716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8394192" y="3410712"/>
            <a:ext cx="141732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8394192" y="3479292"/>
            <a:ext cx="14173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¿CÓMO LO FORMULO?</a:t>
            </a:r>
            <a:endParaRPr lang="en-US" sz="900" dirty="0"/>
          </a:p>
        </p:txBody>
      </p:sp>
      <p:sp>
        <p:nvSpPr>
          <p:cNvPr id="27" name="Text 25"/>
          <p:cNvSpPr/>
          <p:nvPr/>
        </p:nvSpPr>
        <p:spPr>
          <a:xfrm>
            <a:off x="8394192" y="3904488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D3343"/>
                </a:solidFill>
              </a:rPr>
              <a:t>Vehículo + volumen + compatibilidad + secuencia.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Clase 2 deja de preguntar “¿qué vitamina pongo?” y empieza a preguntar “¿qué dosis, en qué presentación y con qué lógica?”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FORMULACIÓN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Anatomía de una fórmula intravenosa</a:t>
            </a:r>
            <a:endParaRPr lang="en-US" sz="2300" dirty="0"/>
          </a:p>
        </p:txBody>
      </p:sp>
      <p:pic>
        <p:nvPicPr>
          <p:cNvPr id="4" name="Image 0" descr="/mnt/data/class2_assets/block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520" y="1234440"/>
            <a:ext cx="5120640" cy="397764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868680" y="1874520"/>
            <a:ext cx="1997050" cy="512064"/>
          </a:xfrm>
          <a:prstGeom prst="roundRect">
            <a:avLst>
              <a:gd name="adj" fmla="val 17857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05256" y="2020824"/>
            <a:ext cx="192389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FFFFF"/>
                </a:solidFill>
              </a:rPr>
              <a:t>VEHÍCULO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2810866" y="1993392"/>
            <a:ext cx="10972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B7D8D"/>
                </a:solidFill>
              </a:rPr>
              <a:t>+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2975458" y="1874520"/>
            <a:ext cx="1997050" cy="512064"/>
          </a:xfrm>
          <a:prstGeom prst="roundRect">
            <a:avLst>
              <a:gd name="adj" fmla="val 17857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012034" y="2020824"/>
            <a:ext cx="192389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FFFFF"/>
                </a:solidFill>
              </a:rPr>
              <a:t>NÚCLEO</a:t>
            </a:r>
            <a:endParaRPr lang="en-US" sz="920" dirty="0"/>
          </a:p>
        </p:txBody>
      </p:sp>
      <p:sp>
        <p:nvSpPr>
          <p:cNvPr id="10" name="Text 7"/>
          <p:cNvSpPr/>
          <p:nvPr/>
        </p:nvSpPr>
        <p:spPr>
          <a:xfrm>
            <a:off x="4917643" y="1993392"/>
            <a:ext cx="10972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B7D8D"/>
                </a:solidFill>
              </a:rPr>
              <a:t>+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5082235" y="1874520"/>
            <a:ext cx="1997050" cy="512064"/>
          </a:xfrm>
          <a:prstGeom prst="roundRect">
            <a:avLst>
              <a:gd name="adj" fmla="val 17857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118811" y="2020824"/>
            <a:ext cx="192389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FFFFF"/>
                </a:solidFill>
              </a:rPr>
              <a:t>COFACTORES</a:t>
            </a:r>
            <a:endParaRPr lang="en-US" sz="920" dirty="0"/>
          </a:p>
        </p:txBody>
      </p:sp>
      <p:sp>
        <p:nvSpPr>
          <p:cNvPr id="13" name="Text 10"/>
          <p:cNvSpPr/>
          <p:nvPr/>
        </p:nvSpPr>
        <p:spPr>
          <a:xfrm>
            <a:off x="7024421" y="1993392"/>
            <a:ext cx="10972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B7D8D"/>
                </a:solidFill>
              </a:rPr>
              <a:t>+</a:t>
            </a:r>
            <a:endParaRPr lang="en-US" sz="1500" dirty="0"/>
          </a:p>
        </p:txBody>
      </p:sp>
      <p:sp>
        <p:nvSpPr>
          <p:cNvPr id="14" name="Shape 11"/>
          <p:cNvSpPr/>
          <p:nvPr/>
        </p:nvSpPr>
        <p:spPr>
          <a:xfrm>
            <a:off x="7189013" y="1874520"/>
            <a:ext cx="1997050" cy="512064"/>
          </a:xfrm>
          <a:prstGeom prst="roundRect">
            <a:avLst>
              <a:gd name="adj" fmla="val 17857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7225589" y="2020824"/>
            <a:ext cx="192389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FFFFF"/>
                </a:solidFill>
              </a:rPr>
              <a:t>DIRIGIDO</a:t>
            </a:r>
            <a:endParaRPr lang="en-US" sz="920" dirty="0"/>
          </a:p>
        </p:txBody>
      </p:sp>
      <p:sp>
        <p:nvSpPr>
          <p:cNvPr id="16" name="Text 13"/>
          <p:cNvSpPr/>
          <p:nvPr/>
        </p:nvSpPr>
        <p:spPr>
          <a:xfrm>
            <a:off x="9131198" y="1993392"/>
            <a:ext cx="10972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B7D8D"/>
                </a:solidFill>
              </a:rPr>
              <a:t>+</a:t>
            </a:r>
            <a:endParaRPr lang="en-US" sz="1500" dirty="0"/>
          </a:p>
        </p:txBody>
      </p:sp>
      <p:sp>
        <p:nvSpPr>
          <p:cNvPr id="17" name="Shape 14"/>
          <p:cNvSpPr/>
          <p:nvPr/>
        </p:nvSpPr>
        <p:spPr>
          <a:xfrm>
            <a:off x="9295790" y="1874520"/>
            <a:ext cx="1997050" cy="512064"/>
          </a:xfrm>
          <a:prstGeom prst="roundRect">
            <a:avLst>
              <a:gd name="adj" fmla="val 17857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9332366" y="2020824"/>
            <a:ext cx="192389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FFFFF"/>
                </a:solidFill>
              </a:rPr>
              <a:t>SECUENCIAL</a:t>
            </a:r>
            <a:endParaRPr lang="en-US" sz="920" dirty="0"/>
          </a:p>
        </p:txBody>
      </p:sp>
      <p:sp>
        <p:nvSpPr>
          <p:cNvPr id="19" name="Shape 16"/>
          <p:cNvSpPr/>
          <p:nvPr/>
        </p:nvSpPr>
        <p:spPr>
          <a:xfrm>
            <a:off x="6492240" y="2788920"/>
            <a:ext cx="228600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6492240" y="2788920"/>
            <a:ext cx="64008" cy="150876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6656832" y="2907792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Ejemplo lógico</a:t>
            </a:r>
            <a:endParaRPr lang="en-US" sz="1250" dirty="0"/>
          </a:p>
        </p:txBody>
      </p:sp>
      <p:sp>
        <p:nvSpPr>
          <p:cNvPr id="22" name="Text 19"/>
          <p:cNvSpPr/>
          <p:nvPr/>
        </p:nvSpPr>
        <p:spPr>
          <a:xfrm>
            <a:off x="6656832" y="3227832"/>
            <a:ext cx="2011680" cy="9601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NaCl 0,9%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+ vitamina C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+ complejo B/Mg</a:t>
            </a:r>
            <a:endParaRPr lang="en-US" sz="1050" dirty="0"/>
          </a:p>
        </p:txBody>
      </p:sp>
      <p:sp>
        <p:nvSpPr>
          <p:cNvPr id="23" name="Shape 20"/>
          <p:cNvSpPr/>
          <p:nvPr/>
        </p:nvSpPr>
        <p:spPr>
          <a:xfrm>
            <a:off x="9070848" y="2788920"/>
            <a:ext cx="228600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4" name="Shape 21"/>
          <p:cNvSpPr/>
          <p:nvPr/>
        </p:nvSpPr>
        <p:spPr>
          <a:xfrm>
            <a:off x="9070848" y="2788920"/>
            <a:ext cx="64008" cy="15087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9235440" y="2907792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Luego decidir</a:t>
            </a:r>
            <a:endParaRPr lang="en-US" sz="1250" dirty="0"/>
          </a:p>
        </p:txBody>
      </p:sp>
      <p:sp>
        <p:nvSpPr>
          <p:cNvPr id="26" name="Text 23"/>
          <p:cNvSpPr/>
          <p:nvPr/>
        </p:nvSpPr>
        <p:spPr>
          <a:xfrm>
            <a:off x="9235440" y="3227832"/>
            <a:ext cx="2011680" cy="9601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¿GSH en la misma bolsa?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¿secuencial?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¿otra sesión?</a:t>
            </a:r>
            <a:endParaRPr lang="en-US" sz="1050" dirty="0"/>
          </a:p>
        </p:txBody>
      </p:sp>
      <p:sp>
        <p:nvSpPr>
          <p:cNvPr id="27" name="Shape 2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fórmula se diseña por capas. El componente secuencial puede ser parte del protocolo aunque no comparta la bolsa.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MATEMÁTICA MÍNIMA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Las cinco cifras que hay que dominar</a:t>
            </a:r>
            <a:endParaRPr lang="en-US" sz="23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31520" y="1234440"/>
          <a:ext cx="10698480" cy="3200400"/>
        </p:xfrm>
        <a:graphic>
          <a:graphicData uri="http://schemas.openxmlformats.org/drawingml/2006/table">
            <a:tbl>
              <a:tblPr/>
              <a:tblGrid>
                <a:gridCol w="2011680"/>
                <a:gridCol w="2926080"/>
                <a:gridCol w="5760720"/>
              </a:tblGrid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UNIDAD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SIGNIFICA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PREGUNTA CLÍNICA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mg/mL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Concentración masa/volumen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¿Cuántos mL debo extraer?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µg/mL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Microgramos por 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¿Estoy en escala de oligoelementos?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mEq/mL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Carga iónica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¿Cuántos equivalentes administra la solución?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g/kg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Dosis por peso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¿Qué cantidad total corresponde al paciente?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mL/h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Velocidad volumétrica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¿En cuánto tiempo se administrará?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Shape 2"/>
          <p:cNvSpPr/>
          <p:nvPr/>
        </p:nvSpPr>
        <p:spPr>
          <a:xfrm>
            <a:off x="1097280" y="4690872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325880" y="4846320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mL a extraer = dosis requerida ÷ concentración disponible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Antes de mezclar: igualar unidades. No dividir gramos entre mg/mL sin convertir.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VEHÍCULO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Vehículo: una sola diapositiva, cinco decisiones</a:t>
            </a:r>
            <a:endParaRPr lang="en-US" sz="23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94360" y="1170432"/>
          <a:ext cx="10972800" cy="3886200"/>
        </p:xfrm>
        <a:graphic>
          <a:graphicData uri="http://schemas.openxmlformats.org/drawingml/2006/table">
            <a:tbl>
              <a:tblPr/>
              <a:tblGrid>
                <a:gridCol w="2011680"/>
                <a:gridCol w="3657600"/>
                <a:gridCol w="5303520"/>
              </a:tblGrid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VEHÍCULO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DATO CLAVE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USO CONCEPTUAL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NaCl 0,9%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≈308 mOsm/L · 154 mEq/L Na · 154 mEq/L Cl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Cristaloide isotónico y diluyente frecuente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NaCl 0,45%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≈154 mOsm/L · 77 mEq/L Na/Cl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Mayor aporte relativo de agua libre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Dextrosa 5%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Isotónica al infundir; luego glucosa se metaboliza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Vehículo glucosado; efecto final más hipotónico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Ringer lactato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Cristaloide balanceado con varios electrolitos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No asumir compatibilidad con cualquier aditivo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Agua estéril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No es solución de hidratación independiente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7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Reconstitución/dilución según producto</a:t>
                      </a:r>
                      <a:endParaRPr lang="en-US" sz="9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Shape 2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El vehículo modifica osmolaridad, electrolitos, tolerancia venosa y compatibilidad.</a:t>
            </a:r>
            <a:endParaRPr lang="en-US" sz="920" dirty="0"/>
          </a:p>
        </p:txBody>
      </p:sp>
      <p:sp>
        <p:nvSpPr>
          <p:cNvPr id="7" name="Text 4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Referencia pública de composición: etiquetas parenterales y soluciones cristaloides; verificar disponibilidad y ficha técnica local.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DECISIÓN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La regla de compatibilidad</a:t>
            </a:r>
            <a:endParaRPr lang="en-US" sz="2300" dirty="0"/>
          </a:p>
        </p:txBody>
      </p:sp>
      <p:pic>
        <p:nvPicPr>
          <p:cNvPr id="4" name="Image 0" descr="/mnt/data/class2_assets/mode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1188720"/>
            <a:ext cx="11064240" cy="406908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“Todo es IV” no significa “todo va junto”. Elegir entre misma bolsa, secuencial o sesión diferente.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VITAMINA C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Vitamina C: dónde actúa y qué beneficio fisiológico buscamos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VITAMINA C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4800600" y="1920240"/>
            <a:ext cx="2377440" cy="1828800"/>
          </a:xfrm>
          <a:prstGeom prst="ellipse">
            <a:avLst/>
          </a:prstGeom>
          <a:solidFill>
            <a:srgbClr val="FFF3E8"/>
          </a:solidFill>
          <a:ln w="15240">
            <a:solidFill>
              <a:srgbClr val="F47C20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74920" y="2258568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ASCORBATO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⇄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DEHIDROASCORBATO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685800" y="1371600"/>
            <a:ext cx="2651760" cy="10972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85800" y="1371600"/>
            <a:ext cx="64008" cy="109728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50392" y="149047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REDOX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850392" y="1810512"/>
            <a:ext cx="23774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Donación/aceptación de electrones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85800" y="3063240"/>
            <a:ext cx="2651760" cy="10972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85800" y="3063240"/>
            <a:ext cx="64008" cy="109728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50392" y="318211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COLÁGENO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850392" y="3502152"/>
            <a:ext cx="23774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Cofactor de hidroxilasas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778240" y="1371600"/>
            <a:ext cx="2651760" cy="10972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778240" y="1371600"/>
            <a:ext cx="64008" cy="1097280"/>
          </a:xfrm>
          <a:prstGeom prst="rect">
            <a:avLst/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942832" y="149047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HIERRO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8942832" y="1810512"/>
            <a:ext cx="23774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Favorece química de reducción Fe³⁺→Fe²⁺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8778240" y="3063240"/>
            <a:ext cx="2651760" cy="10972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778240" y="3063240"/>
            <a:ext cx="64008" cy="109728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942832" y="318211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CATECOLAMINAS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8942832" y="3502152"/>
            <a:ext cx="23774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Cofactor en síntesis específica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3794760" y="4343400"/>
            <a:ext cx="2651760" cy="10972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3794760" y="4343400"/>
            <a:ext cx="64008" cy="109728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3959352" y="446227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INMUNIDAD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3959352" y="4782312"/>
            <a:ext cx="23774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Concentración y función leucocitaria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Beneficio fisiológico ≠ “estimular defensas”: buscamos soporte redox, cofactorial y de reparación según contexto.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VITAMINA C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Vitamina C: pensar por rango y por objetivo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40080" y="1280160"/>
            <a:ext cx="3337560" cy="3383280"/>
          </a:xfrm>
          <a:prstGeom prst="roundRect">
            <a:avLst>
              <a:gd name="adj" fmla="val 2192"/>
            </a:avLst>
          </a:prstGeom>
          <a:solidFill>
            <a:srgbClr val="F6FBFA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40080" y="1280160"/>
            <a:ext cx="64008" cy="338328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04672" y="139903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SOPORTE / BAJA DOSIS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04672" y="1719072"/>
            <a:ext cx="3063240" cy="2834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Rango docente del material base: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0,07–0,14 g/kg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Ej. 70 kg: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4,9–9,8 g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Uso conceptual: soporte antioxidante/micronutricional.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434840" y="1280160"/>
            <a:ext cx="3337560" cy="3383280"/>
          </a:xfrm>
          <a:prstGeom prst="roundRect">
            <a:avLst>
              <a:gd name="adj" fmla="val 2192"/>
            </a:avLst>
          </a:prstGeom>
          <a:solidFill>
            <a:srgbClr val="F6FAFD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434840" y="1280160"/>
            <a:ext cx="64008" cy="338328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99432" y="139903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INTERMEDIA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599432" y="1719072"/>
            <a:ext cx="3063240" cy="2834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Exposición plasmática mayor.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Requiere más atención a: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producto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volumen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osmolaridad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función renal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tolerancia venosa.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229600" y="1280160"/>
            <a:ext cx="3337560" cy="3383280"/>
          </a:xfrm>
          <a:prstGeom prst="roundRect">
            <a:avLst>
              <a:gd name="adj" fmla="val 2192"/>
            </a:avLst>
          </a:prstGeom>
          <a:solidFill>
            <a:srgbClr val="FFF8F1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229600" y="1280160"/>
            <a:ext cx="64008" cy="338328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394192" y="139903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FARMACOLÓGICA ALTA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394192" y="1719072"/>
            <a:ext cx="3063240" cy="2834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Rango docente del material base: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0,4–1,4 g/kg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es una “bolsa más fuerte”.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Es un protocolo especializado con evaluación y monitorización propias.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El rango farmacológico mostrado es material docente/off-label; no corresponde a la indicación aprobada de la presentación comercial de ascorbato.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Presentación de referencia verificada: ascorbic acid injection 500 mg/mL (DailyMed, 2026).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VITAMINA C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Vitamina C: de gramos a mililitros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CÁLCULO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1097280" y="132588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325880" y="148132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5587A"/>
                </a:solidFill>
              </a:rPr>
              <a:t>Presentación de ejemplo: 500 mg/mL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868680" y="2331720"/>
            <a:ext cx="3063240" cy="2011680"/>
          </a:xfrm>
          <a:prstGeom prst="roundRect">
            <a:avLst>
              <a:gd name="adj" fmla="val 454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1581912" y="2560320"/>
            <a:ext cx="164592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581912" y="2628900"/>
            <a:ext cx="16459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5 g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143000" y="3246120"/>
            <a:ext cx="2514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D3343"/>
                </a:solidFill>
              </a:rPr>
              <a:t>5.000 mg ÷ 500 mg/mL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143000" y="3749040"/>
            <a:ext cx="2514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= 10 mL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4572000" y="2331720"/>
            <a:ext cx="3063240" cy="2011680"/>
          </a:xfrm>
          <a:prstGeom prst="roundRect">
            <a:avLst>
              <a:gd name="adj" fmla="val 454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5285232" y="2560320"/>
            <a:ext cx="164592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285232" y="2628900"/>
            <a:ext cx="16459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10 g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4846320" y="3246120"/>
            <a:ext cx="2514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D3343"/>
                </a:solidFill>
              </a:rPr>
              <a:t>10.000 mg ÷ 500 mg/mL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4846320" y="3749040"/>
            <a:ext cx="2514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= 20 mL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8275320" y="2331720"/>
            <a:ext cx="3063240" cy="2011680"/>
          </a:xfrm>
          <a:prstGeom prst="roundRect">
            <a:avLst>
              <a:gd name="adj" fmla="val 454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8988552" y="2560320"/>
            <a:ext cx="164592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8988552" y="2628900"/>
            <a:ext cx="164592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25 g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8549640" y="3246120"/>
            <a:ext cx="2514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D3343"/>
                </a:solidFill>
              </a:rPr>
              <a:t>25.000 mg ÷ 500 mg/mL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8549640" y="3749040"/>
            <a:ext cx="2514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= 50 mL</a:t>
            </a:r>
            <a:endParaRPr lang="en-US" sz="1800" dirty="0"/>
          </a:p>
        </p:txBody>
      </p:sp>
      <p:sp>
        <p:nvSpPr>
          <p:cNvPr id="23" name="Shape 21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El cálculo solo determina el volumen del activo. Aún faltan vehículo, volumen final, osmolaridad, estabilidad y velocidad.</a:t>
            </a:r>
            <a:endParaRPr lang="en-US" sz="920" dirty="0"/>
          </a:p>
        </p:txBody>
      </p:sp>
      <p:sp>
        <p:nvSpPr>
          <p:cNvPr id="25" name="Text 23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Ascorbic acid injection: 500 mg/mL. DailyMed, etiqueta vigente 2026.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VITAMINA C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Vitamina C: qué cambia cuando aumenta la dosis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SEGURIDAD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594360" y="1234440"/>
            <a:ext cx="33375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94360" y="1234440"/>
            <a:ext cx="64008" cy="146304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58952" y="135331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G6PD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758952" y="1673352"/>
            <a:ext cx="30632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Riesgo hemolítico con exposiciones farmacológicas.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389120" y="1234440"/>
            <a:ext cx="33375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389120" y="1234440"/>
            <a:ext cx="64008" cy="146304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53712" y="135331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RIÑÓN / OXALATO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553712" y="1673352"/>
            <a:ext cx="30632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Evaluar función renal y antecedentes de litiasis/hiperoxaluria.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183880" y="1234440"/>
            <a:ext cx="33375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183880" y="1234440"/>
            <a:ext cx="64008" cy="146304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348472" y="135331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OSMOLARIDAD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348472" y="1673352"/>
            <a:ext cx="30632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dosis concentrada puede irritar venas; el volumen importa.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94360" y="3108960"/>
            <a:ext cx="33375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594360" y="3108960"/>
            <a:ext cx="64008" cy="146304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58952" y="322783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SODIO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758952" y="3547872"/>
            <a:ext cx="30632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Algunas presentaciones aportan sodio como ascorbato.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4389120" y="3108960"/>
            <a:ext cx="33375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389120" y="3108960"/>
            <a:ext cx="64008" cy="146304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553712" y="322783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GLUCÓMETRO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4553712" y="3547872"/>
            <a:ext cx="30632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Altas concentraciones pueden interferir con ciertos métodos.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8183880" y="3108960"/>
            <a:ext cx="33375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8183880" y="3108960"/>
            <a:ext cx="64008" cy="14630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8348472" y="322783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HIDRATACIÓN</a:t>
            </a:r>
            <a:endParaRPr lang="en-US" sz="1250" dirty="0"/>
          </a:p>
        </p:txBody>
      </p:sp>
      <p:sp>
        <p:nvSpPr>
          <p:cNvPr id="29" name="Text 27"/>
          <p:cNvSpPr/>
          <p:nvPr/>
        </p:nvSpPr>
        <p:spPr>
          <a:xfrm>
            <a:off x="8348472" y="3547872"/>
            <a:ext cx="30632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Estado de volumen modifica tolerancia y riesgo renal.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La vitamina C farmacológica requiere un protocolo institucional validado; no se formula solo con una regla de tres.</a:t>
            </a:r>
            <a:endParaRPr lang="en-US" sz="920" dirty="0"/>
          </a:p>
        </p:txBody>
      </p:sp>
      <p:sp>
        <p:nvSpPr>
          <p:cNvPr id="32" name="Text 30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ASCOR/ascorbic acid injection: 500 mg/mL, solución hipertonica; DailyMed 2026.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VITAMINA C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Vitamina C + glutatión: la “unión” depende del objetivo redox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COMBINACIÓN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731520" y="1234440"/>
            <a:ext cx="5120640" cy="3337560"/>
          </a:xfrm>
          <a:prstGeom prst="roundRect">
            <a:avLst>
              <a:gd name="adj" fmla="val 2192"/>
            </a:avLst>
          </a:prstGeom>
          <a:solidFill>
            <a:srgbClr val="EAF7F4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31520" y="1234440"/>
            <a:ext cx="64008" cy="333756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96112" y="1353312"/>
            <a:ext cx="48463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OBJETIVO ANTIOXIDANTE / SOPORTE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96112" y="1673352"/>
            <a:ext cx="4846320" cy="2788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Vitamina C en dosis de soporte puede formar parte de una estrategia con cofactores y, según producto/compatibilidad, GSH puede ser secuencial.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pregunta es: ¿quiero reforzar capacidad reductora?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355080" y="1234440"/>
            <a:ext cx="5120640" cy="3337560"/>
          </a:xfrm>
          <a:prstGeom prst="roundRect">
            <a:avLst>
              <a:gd name="adj" fmla="val 2192"/>
            </a:avLst>
          </a:prstGeom>
          <a:solidFill>
            <a:srgbClr val="FFF3E8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355080" y="1234440"/>
            <a:ext cx="64008" cy="33375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19672" y="1353312"/>
            <a:ext cx="48463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OBJETIVO OXIDATIVO FARMACOLÓGICO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6519672" y="1673352"/>
            <a:ext cx="4846320" cy="2788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En los protocolos oxidativos del material base, GSH y otros antioxidantes no se añaden de manera rutinaria el mismo día.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pregunta es: ¿un antioxidante neutralizaría parte del objetivo?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5440680" y="4206240"/>
            <a:ext cx="1005840" cy="0"/>
          </a:xfrm>
          <a:prstGeom prst="line">
            <a:avLst/>
          </a:prstGeom>
          <a:noFill/>
          <a:ln w="27940">
            <a:solidFill>
              <a:srgbClr val="6A5ACD"/>
            </a:solidFill>
            <a:prstDash val="solid"/>
            <a:headEnd type="none"/>
            <a:tailEnd type="triangle"/>
          </a:ln>
        </p:spPr>
      </p:sp>
      <p:sp>
        <p:nvSpPr>
          <p:cNvPr id="15" name="Text 13"/>
          <p:cNvSpPr/>
          <p:nvPr/>
        </p:nvSpPr>
        <p:spPr>
          <a:xfrm>
            <a:off x="2103120" y="5074920"/>
            <a:ext cx="7955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5587A"/>
                </a:solidFill>
              </a:rPr>
              <a:t>MISMA MOLÉCULA · DIFERENTE OBJETIVO · DIFERENTE FORMULACIÓN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No combinar por costumbre. Primero definir si el protocolo busca reducción antioxidante o una exposición farmacológica oxidativa.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COMPLEJO B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Complejo B: no es “una ampolla”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COMPLEJO B</a:t>
            </a:r>
            <a:endParaRPr lang="en-US" sz="9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188720"/>
          <a:ext cx="10927080" cy="3749040"/>
        </p:xfrm>
        <a:graphic>
          <a:graphicData uri="http://schemas.openxmlformats.org/drawingml/2006/table">
            <a:tbl>
              <a:tblPr/>
              <a:tblGrid>
                <a:gridCol w="2834640"/>
                <a:gridCol w="2011680"/>
                <a:gridCol w="6080760"/>
              </a:tblGrid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COMPONENTE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EJEMPLO POR 1 mL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FUNCIÓN DOMINANTE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Tiamina HCl (B1)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100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Descarboxilación oxidativa / metabolismo de carbohidratos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Riboflavina-5-fosfato (B2)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FAD / FMN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Niacinamida (B3)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100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NAD / NADP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Dexpantenol (B5)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Coenzima A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Piridoxina (B6)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Metabolismo de aminoácidos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Esta composición es un EJEMPLO del material base. “Complejo B” no tiene composición universal: siempre leer mg/mL del producto real.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COMPLEJO B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Complejo B: por qué se usa en una fórmula bioenergética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MECANISMO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822960" y="1874520"/>
            <a:ext cx="438912" cy="438912"/>
          </a:xfrm>
          <a:prstGeom prst="ellipse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22960" y="1965960"/>
            <a:ext cx="43891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1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594360" y="2441448"/>
            <a:ext cx="89611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1D3343"/>
                </a:solidFill>
              </a:rPr>
              <a:t>B1</a:t>
            </a:r>
            <a:endParaRPr lang="en-US" sz="920" dirty="0"/>
          </a:p>
        </p:txBody>
      </p:sp>
      <p:sp>
        <p:nvSpPr>
          <p:cNvPr id="9" name="Text 7"/>
          <p:cNvSpPr/>
          <p:nvPr/>
        </p:nvSpPr>
        <p:spPr>
          <a:xfrm>
            <a:off x="502920" y="2944368"/>
            <a:ext cx="107899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40" dirty="0">
                <a:solidFill>
                  <a:srgbClr val="1D3343"/>
                </a:solidFill>
              </a:rPr>
              <a:t>Piruvato → Acetil-CoA</a:t>
            </a:r>
            <a:endParaRPr lang="en-US" sz="940" dirty="0"/>
          </a:p>
        </p:txBody>
      </p:sp>
      <p:sp>
        <p:nvSpPr>
          <p:cNvPr id="10" name="Shape 8"/>
          <p:cNvSpPr/>
          <p:nvPr/>
        </p:nvSpPr>
        <p:spPr>
          <a:xfrm>
            <a:off x="1261872" y="2084832"/>
            <a:ext cx="1435608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1" name="Shape 9"/>
          <p:cNvSpPr/>
          <p:nvPr/>
        </p:nvSpPr>
        <p:spPr>
          <a:xfrm>
            <a:off x="3063240" y="1874520"/>
            <a:ext cx="438912" cy="438912"/>
          </a:xfrm>
          <a:prstGeom prst="ellipse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063240" y="1965960"/>
            <a:ext cx="43891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2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2834640" y="2441448"/>
            <a:ext cx="89611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1D3343"/>
                </a:solidFill>
              </a:rPr>
              <a:t>B2</a:t>
            </a:r>
            <a:endParaRPr lang="en-US" sz="920" dirty="0"/>
          </a:p>
        </p:txBody>
      </p:sp>
      <p:sp>
        <p:nvSpPr>
          <p:cNvPr id="14" name="Text 12"/>
          <p:cNvSpPr/>
          <p:nvPr/>
        </p:nvSpPr>
        <p:spPr>
          <a:xfrm>
            <a:off x="2743200" y="2944368"/>
            <a:ext cx="107899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40" dirty="0">
                <a:solidFill>
                  <a:srgbClr val="1D3343"/>
                </a:solidFill>
              </a:rPr>
              <a:t>FAD/FMN</a:t>
            </a:r>
            <a:endParaRPr lang="en-US" sz="940" dirty="0"/>
          </a:p>
        </p:txBody>
      </p:sp>
      <p:sp>
        <p:nvSpPr>
          <p:cNvPr id="15" name="Shape 13"/>
          <p:cNvSpPr/>
          <p:nvPr/>
        </p:nvSpPr>
        <p:spPr>
          <a:xfrm>
            <a:off x="3502152" y="2084832"/>
            <a:ext cx="1435608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6" name="Shape 14"/>
          <p:cNvSpPr/>
          <p:nvPr/>
        </p:nvSpPr>
        <p:spPr>
          <a:xfrm>
            <a:off x="5303520" y="1874520"/>
            <a:ext cx="438912" cy="438912"/>
          </a:xfrm>
          <a:prstGeom prst="ellipse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303520" y="1965960"/>
            <a:ext cx="43891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3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5074920" y="2441448"/>
            <a:ext cx="89611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1D3343"/>
                </a:solidFill>
              </a:rPr>
              <a:t>B3</a:t>
            </a:r>
            <a:endParaRPr lang="en-US" sz="920" dirty="0"/>
          </a:p>
        </p:txBody>
      </p:sp>
      <p:sp>
        <p:nvSpPr>
          <p:cNvPr id="19" name="Text 17"/>
          <p:cNvSpPr/>
          <p:nvPr/>
        </p:nvSpPr>
        <p:spPr>
          <a:xfrm>
            <a:off x="4983480" y="2944368"/>
            <a:ext cx="107899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40" dirty="0">
                <a:solidFill>
                  <a:srgbClr val="1D3343"/>
                </a:solidFill>
              </a:rPr>
              <a:t>NAD/NADP</a:t>
            </a:r>
            <a:endParaRPr lang="en-US" sz="940" dirty="0"/>
          </a:p>
        </p:txBody>
      </p:sp>
      <p:sp>
        <p:nvSpPr>
          <p:cNvPr id="20" name="Shape 18"/>
          <p:cNvSpPr/>
          <p:nvPr/>
        </p:nvSpPr>
        <p:spPr>
          <a:xfrm>
            <a:off x="5742432" y="2084832"/>
            <a:ext cx="1435608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21" name="Shape 19"/>
          <p:cNvSpPr/>
          <p:nvPr/>
        </p:nvSpPr>
        <p:spPr>
          <a:xfrm>
            <a:off x="7543800" y="1874520"/>
            <a:ext cx="438912" cy="438912"/>
          </a:xfrm>
          <a:prstGeom prst="ellipse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543800" y="1965960"/>
            <a:ext cx="43891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4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7315200" y="2441448"/>
            <a:ext cx="89611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1D3343"/>
                </a:solidFill>
              </a:rPr>
              <a:t>B5</a:t>
            </a:r>
            <a:endParaRPr lang="en-US" sz="920" dirty="0"/>
          </a:p>
        </p:txBody>
      </p:sp>
      <p:sp>
        <p:nvSpPr>
          <p:cNvPr id="24" name="Text 22"/>
          <p:cNvSpPr/>
          <p:nvPr/>
        </p:nvSpPr>
        <p:spPr>
          <a:xfrm>
            <a:off x="7223760" y="2944368"/>
            <a:ext cx="107899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40" dirty="0">
                <a:solidFill>
                  <a:srgbClr val="1D3343"/>
                </a:solidFill>
              </a:rPr>
              <a:t>CoA</a:t>
            </a:r>
            <a:endParaRPr lang="en-US" sz="940" dirty="0"/>
          </a:p>
        </p:txBody>
      </p:sp>
      <p:sp>
        <p:nvSpPr>
          <p:cNvPr id="25" name="Shape 23"/>
          <p:cNvSpPr/>
          <p:nvPr/>
        </p:nvSpPr>
        <p:spPr>
          <a:xfrm>
            <a:off x="7982712" y="2084832"/>
            <a:ext cx="1435608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26" name="Shape 24"/>
          <p:cNvSpPr/>
          <p:nvPr/>
        </p:nvSpPr>
        <p:spPr>
          <a:xfrm>
            <a:off x="9784080" y="1874520"/>
            <a:ext cx="438912" cy="438912"/>
          </a:xfrm>
          <a:prstGeom prst="ellipse">
            <a:avLst/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784080" y="1965960"/>
            <a:ext cx="43891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</a:rPr>
              <a:t>5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9555480" y="2441448"/>
            <a:ext cx="89611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1D3343"/>
                </a:solidFill>
              </a:rPr>
              <a:t>B6</a:t>
            </a:r>
            <a:endParaRPr lang="en-US" sz="920" dirty="0"/>
          </a:p>
        </p:txBody>
      </p:sp>
      <p:sp>
        <p:nvSpPr>
          <p:cNvPr id="29" name="Text 27"/>
          <p:cNvSpPr/>
          <p:nvPr/>
        </p:nvSpPr>
        <p:spPr>
          <a:xfrm>
            <a:off x="9464040" y="2944368"/>
            <a:ext cx="107899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40" dirty="0">
                <a:solidFill>
                  <a:srgbClr val="1D3343"/>
                </a:solidFill>
              </a:rPr>
              <a:t>Aminoácidos</a:t>
            </a:r>
            <a:endParaRPr lang="en-US" sz="940" dirty="0"/>
          </a:p>
        </p:txBody>
      </p:sp>
      <p:sp>
        <p:nvSpPr>
          <p:cNvPr id="30" name="Shape 28"/>
          <p:cNvSpPr/>
          <p:nvPr/>
        </p:nvSpPr>
        <p:spPr>
          <a:xfrm>
            <a:off x="2880360" y="4023360"/>
            <a:ext cx="6400800" cy="960120"/>
          </a:xfrm>
          <a:prstGeom prst="roundRect">
            <a:avLst>
              <a:gd name="adj" fmla="val 9524"/>
            </a:avLst>
          </a:prstGeom>
          <a:solidFill>
            <a:srgbClr val="EAF4FA"/>
          </a:solidFill>
          <a:ln w="12700">
            <a:solidFill>
              <a:srgbClr val="C7DBE8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3154680" y="4279392"/>
            <a:ext cx="5852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5587A"/>
                </a:solidFill>
              </a:rPr>
              <a:t>BENEFICIO FISIOLÓGICO BUSCADO: sostener reacciones coenzimáticas del metabolismo energético, no “dar energía” de forma inespecífica.</a:t>
            </a:r>
            <a:endParaRPr lang="en-US" sz="1300" dirty="0"/>
          </a:p>
        </p:txBody>
      </p:sp>
      <p:sp>
        <p:nvSpPr>
          <p:cNvPr id="32" name="Shape 30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El complejo B tiene sentido cuando cada vitamina completa una ruta, no como aditivo obligatorio de toda bolsa.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COMPLEJO B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B6 y B12: números que obligan a leer la etiqueta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731520" y="1234440"/>
            <a:ext cx="507492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31520" y="1234440"/>
            <a:ext cx="64008" cy="35661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96112" y="1353312"/>
            <a:ext cx="4800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VITAMINA B6 · PIRIDOXINA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96112" y="1673352"/>
            <a:ext cx="480060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Presentación de ejemplo: 100 mg/mL.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Material base: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dosis nutricionales/terapéuticas variables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algunos protocolos incluyen 100 mg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Cuidado: exposición repetida o crónicamente alta puede producir neuropatía sensorial.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355080" y="1234440"/>
            <a:ext cx="507492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355080" y="1234440"/>
            <a:ext cx="64008" cy="356616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19672" y="1353312"/>
            <a:ext cx="4800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VITAMINA B12 · COBALAMINA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6519672" y="1673352"/>
            <a:ext cx="480060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Presentaciones de ejemplo: 100–1.000 µg/mL.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Material base: protocolos IV 1.000–2.000 µg.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Ejemplo: 1.000 µg con 1.000 µg/mL = 1 mL.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mg y µg no son intercambiables. En B12, un error de unidad puede multiplicar por 1.000 la dosis.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COMPLEJO B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Complejo B: dosis IV y lectura real de la ampolla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FORMULACIÓN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1097280" y="132588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325880" y="148132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2D83B3"/>
                </a:solidFill>
              </a:rPr>
              <a:t>Rango docente del material base: 0,5–3,0 mL IV diluidos</a:t>
            </a:r>
            <a:endParaRPr lang="en-US" sz="18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31520" y="2331720"/>
          <a:ext cx="10698480" cy="2423160"/>
        </p:xfrm>
        <a:graphic>
          <a:graphicData uri="http://schemas.openxmlformats.org/drawingml/2006/table">
            <a:tbl>
              <a:tblPr/>
              <a:tblGrid>
                <a:gridCol w="1828800"/>
                <a:gridCol w="1554480"/>
                <a:gridCol w="1554480"/>
                <a:gridCol w="1554480"/>
                <a:gridCol w="1554480"/>
                <a:gridCol w="1554480"/>
              </a:tblGrid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SI USO…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B1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B2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B3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B5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B6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0,5 mL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mL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100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100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mL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200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4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200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4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4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 mL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300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6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300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6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6 mg</a:t>
                      </a:r>
                      <a:endParaRPr lang="en-US" sz="10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dosis de “complejo B” se convierte en dosis de CINCO moléculas. Ese desglose permite evaluar exceso, duplicidad e interacciones.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COMPLEJO B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Complejo B: compatibilidad concreta — tiamina y bisulfito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COMPATIBILIDAD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822960" y="1417320"/>
            <a:ext cx="4206240" cy="3017520"/>
          </a:xfrm>
          <a:prstGeom prst="roundRect">
            <a:avLst>
              <a:gd name="adj" fmla="val 2424"/>
            </a:avLst>
          </a:prstGeom>
          <a:solidFill>
            <a:srgbClr val="FBEDEC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822960" y="1417320"/>
            <a:ext cx="64008" cy="301752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87552" y="1536192"/>
            <a:ext cx="3931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PROBLEMA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987552" y="1856232"/>
            <a:ext cx="3931920" cy="2468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Las soluciones con bisulfito pueden destruir la tiamina. Algunas mezclas de aminoácidos utilizan bisulfito como antioxidante/conservante.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5394960" y="1938528"/>
            <a:ext cx="13258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2D83B3"/>
                </a:solidFill>
              </a:rPr>
              <a:t>TIAMINA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6748272" y="189280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6B7D8D"/>
                </a:solidFill>
              </a:rPr>
              <a:t>+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7178040" y="1938528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C95C55"/>
                </a:solidFill>
              </a:rPr>
              <a:t>BISULFITO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8796528" y="18288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47C20"/>
                </a:solidFill>
              </a:rPr>
              <a:t>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9253728" y="1938528"/>
            <a:ext cx="16916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47C20"/>
                </a:solidFill>
              </a:rPr>
              <a:t>DEGRADACIÓN</a:t>
            </a:r>
            <a:endParaRPr lang="en-US" sz="1700" dirty="0"/>
          </a:p>
        </p:txBody>
      </p:sp>
      <p:sp>
        <p:nvSpPr>
          <p:cNvPr id="15" name="Shape 13"/>
          <p:cNvSpPr/>
          <p:nvPr/>
        </p:nvSpPr>
        <p:spPr>
          <a:xfrm>
            <a:off x="5257800" y="2834640"/>
            <a:ext cx="5715000" cy="160020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257800" y="2834640"/>
            <a:ext cx="64008" cy="160020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422392" y="2953512"/>
            <a:ext cx="5440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IMPLICACIÓN DE FORMULACIÓN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5422392" y="3273552"/>
            <a:ext cx="5440680" cy="10515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basta con verificar que ambos productos son “inyectables”. Hay que revisar excipientes y orden de mezcla. Si una solución de aminoácidos contiene bisulfito, la tiamina puede requerir una estrategia específica.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Compatibilidad real = molécula + excipientes + pH + concentración + tiempo.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MAGNESIO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Magnesio: donde actúa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MAGNESIO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4526280" y="1508760"/>
            <a:ext cx="3108960" cy="1965960"/>
          </a:xfrm>
          <a:prstGeom prst="ellipse">
            <a:avLst/>
          </a:prstGeom>
          <a:solidFill>
            <a:srgbClr val="EAF7F4"/>
          </a:solidFill>
          <a:ln w="15240">
            <a:solidFill>
              <a:srgbClr val="2FA28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74920" y="1993392"/>
            <a:ext cx="20116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2FA28F"/>
                </a:solidFill>
              </a:rPr>
              <a:t>Mg²⁺ + ATP</a:t>
            </a:r>
            <a:endParaRPr lang="en-US" sz="2200" dirty="0"/>
          </a:p>
          <a:p>
            <a:pPr algn="ctr" indent="0" marL="0">
              <a:buNone/>
            </a:pPr>
            <a:r>
              <a:rPr lang="en-US" sz="2200" b="1" dirty="0">
                <a:solidFill>
                  <a:srgbClr val="2FA28F"/>
                </a:solidFill>
              </a:rPr>
              <a:t>→ Mg-ATP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685800" y="1280160"/>
            <a:ext cx="260604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85800" y="1280160"/>
            <a:ext cx="64008" cy="128016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50392" y="139903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ENZIMAS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850392" y="1719072"/>
            <a:ext cx="233172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Cofactor de cientos de reacciones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85800" y="3337560"/>
            <a:ext cx="260604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85800" y="3337560"/>
            <a:ext cx="64008" cy="128016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50392" y="345643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MÚSCULO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850392" y="3776472"/>
            <a:ext cx="233172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Excitabilidad y contracción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823960" y="1280160"/>
            <a:ext cx="260604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823960" y="1280160"/>
            <a:ext cx="64008" cy="12801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988552" y="139903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MEMBRANA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8988552" y="1719072"/>
            <a:ext cx="233172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Transporte iónico / ATPasas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8823960" y="3337560"/>
            <a:ext cx="260604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823960" y="3337560"/>
            <a:ext cx="64008" cy="128016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988552" y="345643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SNC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8988552" y="3776472"/>
            <a:ext cx="233172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Transmisión neuromuscular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Beneficio fisiológico: soporte en reacciones dependientes de Mg-ATP y homeostasis neuromuscular.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MAGNESIO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Magnesio: presentación, concentración y equivalentes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PRESENTACIÓN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34440"/>
            <a:ext cx="5303520" cy="3611880"/>
          </a:xfrm>
          <a:prstGeom prst="roundRect">
            <a:avLst>
              <a:gd name="adj" fmla="val 202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34440"/>
            <a:ext cx="64008" cy="361188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53312"/>
            <a:ext cx="5029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SULFATO DE MAGNESIO 50%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73352"/>
            <a:ext cx="5029200" cy="3063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500 mg/mL de MgSO₄·7H₂O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≈4,06 mEq/mL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≈49,3 mg de Mg elemental/mL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 g = 2 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2 g = 4 mL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Debe diluirse antes del uso IV.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263640" y="1234440"/>
            <a:ext cx="5303520" cy="3611880"/>
          </a:xfrm>
          <a:prstGeom prst="roundRect">
            <a:avLst>
              <a:gd name="adj" fmla="val 202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263640" y="1234440"/>
            <a:ext cx="64008" cy="361188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428232" y="1353312"/>
            <a:ext cx="5029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POR QUÉ IMPORTA LA SAL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6428232" y="1673352"/>
            <a:ext cx="5029200" cy="3063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500 mg de MgSO₄ no son 500 mg de magnesio elemental.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etiqueta puede expresar: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mg de sal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mEq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mg de Mg elemental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El formulador debe saber cuál cifra está calculando.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No convertir “mg de sulfato” a “mg de magnesio” como si fueran la misma masa.</a:t>
            </a:r>
            <a:endParaRPr lang="en-US" sz="920" dirty="0"/>
          </a:p>
        </p:txBody>
      </p:sp>
      <p:sp>
        <p:nvSpPr>
          <p:cNvPr id="16" name="Text 14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DailyMed, Magnesium Sulfate Injection USP 50%: 500 mg/mL y 4,06 mEq/mL; actualizado 2026.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MAGNESIO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Magnesio: cálculo práctico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CÁLCULO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1097280" y="128016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325880" y="143560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2FA28F"/>
                </a:solidFill>
              </a:rPr>
              <a:t>Presentación: MgSO₄ 500 mg/mL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777240" y="2240280"/>
            <a:ext cx="3246120" cy="19202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77240" y="2240280"/>
            <a:ext cx="64008" cy="19202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41832" y="2359152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1.000 mg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941832" y="2679192"/>
            <a:ext cx="2971800" cy="13716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1.000 ÷ 500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= 2 mL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4526280" y="2240280"/>
            <a:ext cx="3246120" cy="19202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526280" y="2240280"/>
            <a:ext cx="64008" cy="19202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690872" y="2359152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1.500 mg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4690872" y="2679192"/>
            <a:ext cx="2971800" cy="13716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1.500 ÷ 500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= 3 mL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275320" y="2240280"/>
            <a:ext cx="3246120" cy="19202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275320" y="2240280"/>
            <a:ext cx="64008" cy="192024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439912" y="2359152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2.000 mg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8439912" y="2679192"/>
            <a:ext cx="2971800" cy="13716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2.000 ÷ 500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= 4 mL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1325880" y="4526280"/>
            <a:ext cx="9509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5587A"/>
                </a:solidFill>
              </a:rPr>
              <a:t>Ejemplo de concentración final: 1 g en 250 mL → 4 mg/mL de MgSO₄ antes de considerar el volumen añadido.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Después del cálculo de mL viene el cálculo de concentración final, vía, velocidad y tolerancia.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MAGNESIO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Magnesio: dónde encaja y qué vigilar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FORMULACIÓN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502920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30936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9224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ACCIÓN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685800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Mg-ATP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cofactor enzimático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excitabilidad neuromuscular</a:t>
            </a:r>
            <a:endParaRPr lang="en-US" sz="1080" dirty="0"/>
          </a:p>
        </p:txBody>
      </p:sp>
      <p:sp>
        <p:nvSpPr>
          <p:cNvPr id="10" name="Shape 8"/>
          <p:cNvSpPr/>
          <p:nvPr/>
        </p:nvSpPr>
        <p:spPr>
          <a:xfrm>
            <a:off x="2816352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2944368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962656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BENEFICIO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2999232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Soporte bioenergético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y neuromuscular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cuando existe justificación</a:t>
            </a:r>
            <a:endParaRPr lang="en-US" sz="1080" dirty="0"/>
          </a:p>
        </p:txBody>
      </p:sp>
      <p:sp>
        <p:nvSpPr>
          <p:cNvPr id="14" name="Shape 12"/>
          <p:cNvSpPr/>
          <p:nvPr/>
        </p:nvSpPr>
        <p:spPr>
          <a:xfrm>
            <a:off x="5129784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5257800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276088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DOSIS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5312664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Ejercicios docentes: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1–2 g MgSO₄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= 2–4 mL de 50%</a:t>
            </a:r>
            <a:endParaRPr lang="en-US" sz="1080" dirty="0"/>
          </a:p>
        </p:txBody>
      </p:sp>
      <p:sp>
        <p:nvSpPr>
          <p:cNvPr id="18" name="Shape 16"/>
          <p:cNvSpPr/>
          <p:nvPr/>
        </p:nvSpPr>
        <p:spPr>
          <a:xfrm>
            <a:off x="7443216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7571232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589520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PRESENTACIÓN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7626096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500 mg/mL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4,06 mEq/mL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DILUIR antes IV</a:t>
            </a:r>
            <a:endParaRPr lang="en-US" sz="1080" dirty="0"/>
          </a:p>
        </p:txBody>
      </p:sp>
      <p:sp>
        <p:nvSpPr>
          <p:cNvPr id="22" name="Shape 20"/>
          <p:cNvSpPr/>
          <p:nvPr/>
        </p:nvSpPr>
        <p:spPr>
          <a:xfrm>
            <a:off x="9756648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9884664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902952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FORMULACIÓN</a:t>
            </a:r>
            <a:endParaRPr lang="en-US" sz="950" dirty="0"/>
          </a:p>
        </p:txBody>
      </p:sp>
      <p:sp>
        <p:nvSpPr>
          <p:cNvPr id="25" name="Text 23"/>
          <p:cNvSpPr/>
          <p:nvPr/>
        </p:nvSpPr>
        <p:spPr>
          <a:xfrm>
            <a:off x="9939528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B-complex + Mg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Vit C + Mg</a:t>
            </a:r>
            <a:endParaRPr lang="en-US" sz="1080" dirty="0"/>
          </a:p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según objetivo y compatibilidad</a:t>
            </a:r>
            <a:endParaRPr lang="en-US" sz="1080" dirty="0"/>
          </a:p>
        </p:txBody>
      </p:sp>
      <p:sp>
        <p:nvSpPr>
          <p:cNvPr id="26" name="Shape 24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Precaución: insuficiencia renal, bloqueo cardíaco/daño miocárdico y signos de hipermagnesemia.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ZINC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Zinc: beneficio y mecanismo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ZINC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4754880" y="1600200"/>
            <a:ext cx="2651760" cy="1828800"/>
          </a:xfrm>
          <a:prstGeom prst="ellipse">
            <a:avLst/>
          </a:prstGeom>
          <a:solidFill>
            <a:srgbClr val="EAF4FA"/>
          </a:solidFill>
          <a:ln w="15240">
            <a:solidFill>
              <a:srgbClr val="2D83B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559552" y="2011680"/>
            <a:ext cx="1005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2D83B3"/>
                </a:solidFill>
              </a:rPr>
              <a:t>Zn²⁺</a:t>
            </a:r>
            <a:endParaRPr lang="en-US" sz="2800" dirty="0"/>
          </a:p>
        </p:txBody>
      </p:sp>
      <p:sp>
        <p:nvSpPr>
          <p:cNvPr id="8" name="Shape 6"/>
          <p:cNvSpPr/>
          <p:nvPr/>
        </p:nvSpPr>
        <p:spPr>
          <a:xfrm>
            <a:off x="685800" y="1280160"/>
            <a:ext cx="265176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85800" y="1280160"/>
            <a:ext cx="64008" cy="128016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50392" y="139903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METALOENZIMAS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850392" y="1719072"/>
            <a:ext cx="237744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Cofactor catalítico/estructural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85800" y="3291840"/>
            <a:ext cx="265176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85800" y="3291840"/>
            <a:ext cx="64008" cy="128016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50392" y="341071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ZINC FINGERS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850392" y="3730752"/>
            <a:ext cx="237744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Regulación de expresión génica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823960" y="1280160"/>
            <a:ext cx="265176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823960" y="1280160"/>
            <a:ext cx="64008" cy="128016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988552" y="139903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INMUNIDAD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8988552" y="1719072"/>
            <a:ext cx="237744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T/B, neutrófilos, macrófagos, NK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8823960" y="3291840"/>
            <a:ext cx="265176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823960" y="3291840"/>
            <a:ext cx="64008" cy="12801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988552" y="3410712"/>
            <a:ext cx="23774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REPARACIÓN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8988552" y="3730752"/>
            <a:ext cx="237744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Síntesis proteica y cicatrización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Beneficio fisiológico: corregir déficit o cubrir requerimiento parenteral; no usar “más zinc = más inmunidad”.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ZINC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Zinc: dosis parenteral y presentación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34440"/>
            <a:ext cx="365760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34440"/>
            <a:ext cx="64008" cy="356616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53312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PRESENTACIONES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73352"/>
            <a:ext cx="338328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Zinc elemental disponible en: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1 mg/mL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3 mg/mL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5 mg/mL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son intercambiables mL por mL.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526280" y="1234440"/>
            <a:ext cx="365760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526280" y="1234440"/>
            <a:ext cx="64008" cy="356616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690872" y="1353312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REFERENCIA PN ADULTO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690872" y="1673352"/>
            <a:ext cx="338328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Etiqueta actual: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3 mg/día en adulto metabólicamente estable.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El material base histórico refiere 2,5–4 mg/día.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Dosis mayores requieren indicación y monitorización.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366760" y="1234440"/>
            <a:ext cx="3200400" cy="3566160"/>
          </a:xfrm>
          <a:prstGeom prst="roundRect">
            <a:avLst>
              <a:gd name="adj" fmla="val 2286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366760" y="1234440"/>
            <a:ext cx="64008" cy="35661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531352" y="1353312"/>
            <a:ext cx="29260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EJEMPLO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531352" y="1673352"/>
            <a:ext cx="292608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Producto 3 mg/mL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Necesito 3 mg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3 mg ÷ 3 mg/mL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= 1 mL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El zinc parenteral de referencia se diseña como oligoelemento de nutrición parenteral, no como “bolo inmunológico”.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DailyMed Zinc Sulfate Injection: 1/3/5 mg/mL; dosis adulta PN 3 mg/día (etiqueta 2025).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ZINC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Zinc: con qué combinar y qué no olvidar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COMBINACIÓN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34440"/>
            <a:ext cx="3383280" cy="352044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34440"/>
            <a:ext cx="64008" cy="35204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53312"/>
            <a:ext cx="31089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PUEDE FORMAR PARTE DE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73352"/>
            <a:ext cx="3108960" cy="2971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soluciones de aminoácidos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dextrosa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preparaciones vitamínicas inyectables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Siempre como mezcla validada, no infusión directa del concentrado.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389120" y="1234440"/>
            <a:ext cx="3383280" cy="352044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389120" y="1234440"/>
            <a:ext cx="64008" cy="352044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53712" y="1353312"/>
            <a:ext cx="31089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ZINC ↔ COBRE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553712" y="1673352"/>
            <a:ext cx="3108960" cy="2971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El uso repetido/alto de zinc puede inducir déficit de cobre.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Monitorizar zinc, cobre y contexto clínico cuando la exposición es sostenida.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092440" y="1234440"/>
            <a:ext cx="3383280" cy="352044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092440" y="1234440"/>
            <a:ext cx="64008" cy="352044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257032" y="1353312"/>
            <a:ext cx="31089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PRECIPITACIÓN / OSMOLARIDAD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257032" y="1673352"/>
            <a:ext cx="3108960" cy="2971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El producto es un aditivo. La solución final debe evaluarse por estabilidad, precipitados y osmolaridad antes de decidir vía periférica o central.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Compatibilidad de una sal no elimina la necesidad de evaluar la mezcla completa.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SELENIO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Selenio: no es “otro antioxidante”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SELENIO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777240" y="1417320"/>
            <a:ext cx="10607040" cy="1051560"/>
          </a:xfrm>
          <a:prstGeom prst="roundRect">
            <a:avLst>
              <a:gd name="adj" fmla="val 6957"/>
            </a:avLst>
          </a:prstGeom>
          <a:solidFill>
            <a:srgbClr val="EDF6EA"/>
          </a:solidFill>
          <a:ln w="12700">
            <a:solidFill>
              <a:srgbClr val="CFE1C9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051560" y="1737360"/>
            <a:ext cx="10058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6E9C56"/>
                </a:solidFill>
              </a:rPr>
              <a:t>SELENIO → SELENOPROTEÍNAS → GLUTATIÓN PEROXIDASA / TIORREDOXINA REDUCTASA / DEIODINASAS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960120" y="2971800"/>
            <a:ext cx="278892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960120" y="2971800"/>
            <a:ext cx="64008" cy="14173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124712" y="3090672"/>
            <a:ext cx="2514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REDOX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1124712" y="3410712"/>
            <a:ext cx="251460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GPx reduce peróxidos usando GSH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4251960" y="2971800"/>
            <a:ext cx="278892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251960" y="2971800"/>
            <a:ext cx="64008" cy="141732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416552" y="3090672"/>
            <a:ext cx="2514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TIROIDES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4416552" y="3410712"/>
            <a:ext cx="251460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Deiodinasas y metabolismo hormonal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7543800" y="2971800"/>
            <a:ext cx="278892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7543800" y="2971800"/>
            <a:ext cx="64008" cy="141732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708392" y="3090672"/>
            <a:ext cx="2514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INMUNIDAD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7708392" y="3410712"/>
            <a:ext cx="251460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Selenoproteínas modulan respuesta celular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Beneficio fisiológico: cubrir requerimiento de selenoproteínas; la dosis se maneja en MICROGRAMOS.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SELENIO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Selenio: dosis y presentación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731520" y="1325880"/>
            <a:ext cx="3474720" cy="342900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31520" y="1325880"/>
            <a:ext cx="64008" cy="3429000"/>
          </a:xfrm>
          <a:prstGeom prst="rect">
            <a:avLst/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96112" y="1444752"/>
            <a:ext cx="32004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PRESENTACIÓN ACTUAL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96112" y="1764792"/>
            <a:ext cx="3200400" cy="2880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Selenious acid injection: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60 µg/mL de selenio elemental.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También existen otras concentraciones según proveedor/jurisdicción.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389120" y="1325880"/>
            <a:ext cx="3474720" cy="342900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389120" y="1325880"/>
            <a:ext cx="64008" cy="342900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53712" y="1444752"/>
            <a:ext cx="32004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REFERENCIA PN ADULTO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553712" y="1764792"/>
            <a:ext cx="3200400" cy="2880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Etiqueta actual: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60 µg/día.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Material base previo: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20–40 µg/día en PN estable y 100 µg/día en déficits documentados prolongados.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046720" y="1325880"/>
            <a:ext cx="3474720" cy="342900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046720" y="1325880"/>
            <a:ext cx="64008" cy="342900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211312" y="1444752"/>
            <a:ext cx="32004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EJEMPLO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211312" y="1764792"/>
            <a:ext cx="3200400" cy="2880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Necesito 60 µg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Producto 60 µg/mL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60 ÷ 60 = 1 mL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En oligoelementos, la “presentación” puede cambiar el volumen de forma drástica; leer la concentración antes de cargar la jeringa.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DailyMed Selenious Acid Injection: 60 µg/mL y 60 µg/día en adulto PN; etiqueta vigente.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UNIDADES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El error de 1.000 veces: zinc en mg, selenio en µg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777240" y="1280160"/>
            <a:ext cx="4846320" cy="3566160"/>
          </a:xfrm>
          <a:prstGeom prst="roundRect">
            <a:avLst>
              <a:gd name="adj" fmla="val 2564"/>
            </a:avLst>
          </a:prstGeom>
          <a:solidFill>
            <a:srgbClr val="EAF4FA"/>
          </a:solidFill>
          <a:ln w="12700">
            <a:solidFill>
              <a:srgbClr val="C7DBE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280160" y="169164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2D83B3"/>
                </a:solidFill>
              </a:rPr>
              <a:t>ZINC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1417320" y="2377440"/>
            <a:ext cx="35661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15587A"/>
                </a:solidFill>
              </a:rPr>
              <a:t>3 mg</a:t>
            </a:r>
            <a:endParaRPr lang="en-US" sz="2800" dirty="0"/>
          </a:p>
          <a:p>
            <a:pPr algn="ctr" indent="0" marL="0">
              <a:buNone/>
            </a:pPr>
            <a:r>
              <a:rPr lang="en-US" sz="2800" b="1" dirty="0">
                <a:solidFill>
                  <a:srgbClr val="15587A"/>
                </a:solidFill>
              </a:rPr>
              <a:t>=</a:t>
            </a:r>
            <a:endParaRPr lang="en-US" sz="2800" dirty="0"/>
          </a:p>
          <a:p>
            <a:pPr algn="ctr" indent="0" marL="0">
              <a:buNone/>
            </a:pPr>
            <a:r>
              <a:rPr lang="en-US" sz="2800" b="1" dirty="0">
                <a:solidFill>
                  <a:srgbClr val="15587A"/>
                </a:solidFill>
              </a:rPr>
              <a:t>3.000 µg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6565392" y="1280160"/>
            <a:ext cx="4846320" cy="3566160"/>
          </a:xfrm>
          <a:prstGeom prst="roundRect">
            <a:avLst>
              <a:gd name="adj" fmla="val 2564"/>
            </a:avLst>
          </a:prstGeom>
          <a:solidFill>
            <a:srgbClr val="EDF6EA"/>
          </a:solidFill>
          <a:ln w="12700">
            <a:solidFill>
              <a:srgbClr val="CFE1C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040880" y="169164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6E9C56"/>
                </a:solidFill>
              </a:rPr>
              <a:t>SELENIO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7178040" y="2377440"/>
            <a:ext cx="35661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15587A"/>
                </a:solidFill>
              </a:rPr>
              <a:t>60 µg</a:t>
            </a:r>
            <a:endParaRPr lang="en-US" sz="2800" dirty="0"/>
          </a:p>
          <a:p>
            <a:pPr algn="ctr" indent="0" marL="0">
              <a:buNone/>
            </a:pPr>
            <a:r>
              <a:rPr lang="en-US" sz="2800" b="1" dirty="0">
                <a:solidFill>
                  <a:srgbClr val="15587A"/>
                </a:solidFill>
              </a:rPr>
              <a:t>=</a:t>
            </a:r>
            <a:endParaRPr lang="en-US" sz="2800" dirty="0"/>
          </a:p>
          <a:p>
            <a:pPr algn="ctr" indent="0" marL="0">
              <a:buNone/>
            </a:pPr>
            <a:r>
              <a:rPr lang="en-US" sz="2800" b="1" dirty="0">
                <a:solidFill>
                  <a:srgbClr val="15587A"/>
                </a:solidFill>
              </a:rPr>
              <a:t>0,06 mg</a:t>
            </a:r>
            <a:endParaRPr lang="en-US" sz="2800" dirty="0"/>
          </a:p>
        </p:txBody>
      </p:sp>
      <p:sp>
        <p:nvSpPr>
          <p:cNvPr id="10" name="Text 8"/>
          <p:cNvSpPr/>
          <p:nvPr/>
        </p:nvSpPr>
        <p:spPr>
          <a:xfrm>
            <a:off x="4160520" y="5212080"/>
            <a:ext cx="3931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47C20"/>
                </a:solidFill>
              </a:rPr>
              <a:t>1 mg = 1.000 µg</a:t>
            </a:r>
            <a:endParaRPr lang="en-US" sz="2100" dirty="0"/>
          </a:p>
        </p:txBody>
      </p:sp>
      <p:sp>
        <p:nvSpPr>
          <p:cNvPr id="11" name="Shape 9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Antes de calcular volumen, identificar la ESCALA de la molécula: gramos, miligramos, microgramos o equivalentes.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GLUTATIÓN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Glutatión: vía bioquímica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GLUTATIÓN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40080" y="1965960"/>
            <a:ext cx="150876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0080" y="2034540"/>
            <a:ext cx="15087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GLUTAMATO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2148840" y="2121408"/>
            <a:ext cx="32004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9" name="Shape 7"/>
          <p:cNvSpPr/>
          <p:nvPr/>
        </p:nvSpPr>
        <p:spPr>
          <a:xfrm>
            <a:off x="2514600" y="1965960"/>
            <a:ext cx="150876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514600" y="2034540"/>
            <a:ext cx="15087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CISTEÍNA</a:t>
            </a:r>
            <a:endParaRPr lang="en-US" sz="900" dirty="0"/>
          </a:p>
        </p:txBody>
      </p:sp>
      <p:sp>
        <p:nvSpPr>
          <p:cNvPr id="11" name="Shape 9"/>
          <p:cNvSpPr/>
          <p:nvPr/>
        </p:nvSpPr>
        <p:spPr>
          <a:xfrm>
            <a:off x="4023360" y="2121408"/>
            <a:ext cx="32004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4389120" y="1965960"/>
            <a:ext cx="150876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389120" y="2034540"/>
            <a:ext cx="15087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GLICINA</a:t>
            </a:r>
            <a:endParaRPr lang="en-US" sz="900" dirty="0"/>
          </a:p>
        </p:txBody>
      </p:sp>
      <p:sp>
        <p:nvSpPr>
          <p:cNvPr id="14" name="Shape 12"/>
          <p:cNvSpPr/>
          <p:nvPr/>
        </p:nvSpPr>
        <p:spPr>
          <a:xfrm>
            <a:off x="5897880" y="2121408"/>
            <a:ext cx="32004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6263640" y="1965960"/>
            <a:ext cx="150876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263640" y="2034540"/>
            <a:ext cx="15087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GSH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7772400" y="2121408"/>
            <a:ext cx="32004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8" name="Shape 16"/>
          <p:cNvSpPr/>
          <p:nvPr/>
        </p:nvSpPr>
        <p:spPr>
          <a:xfrm>
            <a:off x="8138160" y="1965960"/>
            <a:ext cx="150876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138160" y="2034540"/>
            <a:ext cx="15087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GSSG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9646920" y="2121408"/>
            <a:ext cx="32004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21" name="Shape 19"/>
          <p:cNvSpPr/>
          <p:nvPr/>
        </p:nvSpPr>
        <p:spPr>
          <a:xfrm>
            <a:off x="10012680" y="1965960"/>
            <a:ext cx="150876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10012680" y="2034540"/>
            <a:ext cx="15087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GSH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1828800" y="288036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47C20"/>
                </a:solidFill>
              </a:rPr>
              <a:t>síntesis ATP-dependiente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6949440" y="288036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6A5ACD"/>
                </a:solidFill>
              </a:rPr>
              <a:t>oxidación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8732520" y="2880360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2FA28F"/>
                </a:solidFill>
              </a:rPr>
              <a:t>reducción · NADPH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914400" y="3886200"/>
            <a:ext cx="3017520" cy="1188720"/>
          </a:xfrm>
          <a:prstGeom prst="roundRect">
            <a:avLst>
              <a:gd name="adj" fmla="val 615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914400" y="3886200"/>
            <a:ext cx="64008" cy="11887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1078992" y="4005072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SEÑALIZACIÓN REDOX</a:t>
            </a:r>
            <a:endParaRPr lang="en-US" sz="1250" dirty="0"/>
          </a:p>
        </p:txBody>
      </p:sp>
      <p:sp>
        <p:nvSpPr>
          <p:cNvPr id="29" name="Text 27"/>
          <p:cNvSpPr/>
          <p:nvPr/>
        </p:nvSpPr>
        <p:spPr>
          <a:xfrm>
            <a:off x="1078992" y="4325112"/>
            <a:ext cx="274320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Control de estado tiol y señales oxidativas.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4572000" y="3886200"/>
            <a:ext cx="3017520" cy="1188720"/>
          </a:xfrm>
          <a:prstGeom prst="roundRect">
            <a:avLst>
              <a:gd name="adj" fmla="val 615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4572000" y="3886200"/>
            <a:ext cx="64008" cy="118872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4736592" y="4005072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CONJUGACIÓN</a:t>
            </a:r>
            <a:endParaRPr lang="en-US" sz="1250" dirty="0"/>
          </a:p>
        </p:txBody>
      </p:sp>
      <p:sp>
        <p:nvSpPr>
          <p:cNvPr id="33" name="Text 31"/>
          <p:cNvSpPr/>
          <p:nvPr/>
        </p:nvSpPr>
        <p:spPr>
          <a:xfrm>
            <a:off x="4736592" y="4325112"/>
            <a:ext cx="274320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Participa en detoxificación de xenobióticos.</a:t>
            </a:r>
            <a:endParaRPr lang="en-US" sz="1050" dirty="0"/>
          </a:p>
        </p:txBody>
      </p:sp>
      <p:sp>
        <p:nvSpPr>
          <p:cNvPr id="34" name="Shape 32"/>
          <p:cNvSpPr/>
          <p:nvPr/>
        </p:nvSpPr>
        <p:spPr>
          <a:xfrm>
            <a:off x="8229600" y="3886200"/>
            <a:ext cx="3017520" cy="1188720"/>
          </a:xfrm>
          <a:prstGeom prst="roundRect">
            <a:avLst>
              <a:gd name="adj" fmla="val 615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8229600" y="3886200"/>
            <a:ext cx="64008" cy="118872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8394192" y="4005072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INMUNIDAD</a:t>
            </a:r>
            <a:endParaRPr lang="en-US" sz="1250" dirty="0"/>
          </a:p>
        </p:txBody>
      </p:sp>
      <p:sp>
        <p:nvSpPr>
          <p:cNvPr id="37" name="Text 35"/>
          <p:cNvSpPr/>
          <p:nvPr/>
        </p:nvSpPr>
        <p:spPr>
          <a:xfrm>
            <a:off x="8394192" y="4325112"/>
            <a:ext cx="274320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Modula proliferación, apoptosis y citocinas.</a:t>
            </a:r>
            <a:endParaRPr lang="en-US" sz="1050" dirty="0"/>
          </a:p>
        </p:txBody>
      </p:sp>
      <p:sp>
        <p:nvSpPr>
          <p:cNvPr id="38" name="Shape 3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El GSH no es solo “antioxidante”: es un nodo de señalización, conjugación y homeostasis redox.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GLUTATIÓN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Glutatión: qué beneficio fisiológico buscamos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BENEFICIO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502920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30936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9224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REDOX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685800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Aumentar capacidad reductora y amortiguar exceso de especies oxidantes.</a:t>
            </a:r>
            <a:endParaRPr lang="en-US" sz="1080" dirty="0"/>
          </a:p>
        </p:txBody>
      </p:sp>
      <p:sp>
        <p:nvSpPr>
          <p:cNvPr id="10" name="Shape 8"/>
          <p:cNvSpPr/>
          <p:nvPr/>
        </p:nvSpPr>
        <p:spPr>
          <a:xfrm>
            <a:off x="2816352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2944368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962656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TIOL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2999232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Mantener grupos –SH funcionales en proteínas y enzimas.</a:t>
            </a:r>
            <a:endParaRPr lang="en-US" sz="1080" dirty="0"/>
          </a:p>
        </p:txBody>
      </p:sp>
      <p:sp>
        <p:nvSpPr>
          <p:cNvPr id="14" name="Shape 12"/>
          <p:cNvSpPr/>
          <p:nvPr/>
        </p:nvSpPr>
        <p:spPr>
          <a:xfrm>
            <a:off x="5129784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5257800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276088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GPx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5312664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Aportar sustrato para glutatión peroxidasa.</a:t>
            </a:r>
            <a:endParaRPr lang="en-US" sz="1080" dirty="0"/>
          </a:p>
        </p:txBody>
      </p:sp>
      <p:sp>
        <p:nvSpPr>
          <p:cNvPr id="18" name="Shape 16"/>
          <p:cNvSpPr/>
          <p:nvPr/>
        </p:nvSpPr>
        <p:spPr>
          <a:xfrm>
            <a:off x="7443216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7571232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589520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CONJUGACIÓN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7626096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Participar en reacciones GST y eliminación de xenobióticos.</a:t>
            </a:r>
            <a:endParaRPr lang="en-US" sz="1080" dirty="0"/>
          </a:p>
        </p:txBody>
      </p:sp>
      <p:sp>
        <p:nvSpPr>
          <p:cNvPr id="22" name="Shape 20"/>
          <p:cNvSpPr/>
          <p:nvPr/>
        </p:nvSpPr>
        <p:spPr>
          <a:xfrm>
            <a:off x="9756648" y="1170432"/>
            <a:ext cx="1920240" cy="39776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0160">
            <a:solidFill>
              <a:srgbClr val="D8E1E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9884664" y="1344168"/>
            <a:ext cx="1664208" cy="420624"/>
          </a:xfrm>
          <a:prstGeom prst="roundRect">
            <a:avLst>
              <a:gd name="adj" fmla="val 26087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902952" y="1444752"/>
            <a:ext cx="1627632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FFFFFF"/>
                </a:solidFill>
              </a:rPr>
              <a:t>INMUNIDAD</a:t>
            </a:r>
            <a:endParaRPr lang="en-US" sz="950" dirty="0"/>
          </a:p>
        </p:txBody>
      </p:sp>
      <p:sp>
        <p:nvSpPr>
          <p:cNvPr id="25" name="Text 23"/>
          <p:cNvSpPr/>
          <p:nvPr/>
        </p:nvSpPr>
        <p:spPr>
          <a:xfrm>
            <a:off x="9939528" y="1965960"/>
            <a:ext cx="1554480" cy="2743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indent="0" marL="0">
              <a:buNone/>
            </a:pPr>
            <a:r>
              <a:rPr lang="en-US" sz="1080" dirty="0">
                <a:solidFill>
                  <a:srgbClr val="1D3343"/>
                </a:solidFill>
              </a:rPr>
              <a:t>Apoyar balance redox necesario para función celular inmunitaria.</a:t>
            </a:r>
            <a:endParaRPr lang="en-US" sz="1080" dirty="0"/>
          </a:p>
        </p:txBody>
      </p:sp>
      <p:sp>
        <p:nvSpPr>
          <p:cNvPr id="26" name="Shape 2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El beneficio debe formularse como objetivo fisiológico: “mejorar capacidad reductora”, no como garantía de curación.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28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GLUTATIÓN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Glutatión IV: dosis docente y realidad regulatoria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34440"/>
            <a:ext cx="374904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34440"/>
            <a:ext cx="64008" cy="356616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53312"/>
            <a:ext cx="3474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RANGO DOCENTE DEL MATERIAL BASE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73352"/>
            <a:ext cx="347472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Inicio: ≤500 mg IV.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Si se tolera: aumentar en incrementos de 500 mg por tratamiento.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Sensibilidad química múltiple: 100–200 mg iniciales.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617720" y="1234440"/>
            <a:ext cx="3108960" cy="3566160"/>
          </a:xfrm>
          <a:prstGeom prst="roundRect">
            <a:avLst>
              <a:gd name="adj" fmla="val 2353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617720" y="1234440"/>
            <a:ext cx="64008" cy="35661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782312" y="1353312"/>
            <a:ext cx="2834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EJEMPLO DE CÁLCULO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782312" y="1673352"/>
            <a:ext cx="283464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Producto hipotético 200 mg/mL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Dosis 500 mg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500 ÷ 200 = 2,5 mL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presentación real debe verificarse.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7909560" y="1234440"/>
            <a:ext cx="361188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909560" y="1234440"/>
            <a:ext cx="64008" cy="356616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074152" y="1353312"/>
            <a:ext cx="3337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ADVERTENCIA REGULATORIA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074152" y="1673352"/>
            <a:ext cx="333756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disponibilidad y estandarización de GSH IV varía por país y proveedor. Puede requerir preparación magistral/compuesta.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asumir concentración ni estabilidad universal.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En GSH, más que nunca, la etiqueta y la procedencia del producto forman parte de la prescripción.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GLUTATIÓN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Glutatión: tres estrategias para trabajar el sistema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ESTRATEGIA</a:t>
            </a:r>
            <a:endParaRPr lang="en-US" sz="900" dirty="0"/>
          </a:p>
        </p:txBody>
      </p:sp>
      <p:pic>
        <p:nvPicPr>
          <p:cNvPr id="6" name="Image 0" descr="/mnt/data/class2_assets/gsh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1234440"/>
            <a:ext cx="10835640" cy="3931920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GSH directo, precursores o secuencial: la elección depende de objetivo, disponibilidad, estabilidad y tolerancia.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NAC / CISTEÍNA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N-acetilcisteína: por qué usar un precursor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NAC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1051560" y="1965960"/>
            <a:ext cx="196596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051560" y="2034540"/>
            <a:ext cx="19659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NAC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3017520" y="2121408"/>
            <a:ext cx="68580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9" name="Shape 7"/>
          <p:cNvSpPr/>
          <p:nvPr/>
        </p:nvSpPr>
        <p:spPr>
          <a:xfrm>
            <a:off x="3794760" y="1965960"/>
            <a:ext cx="196596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794760" y="2034540"/>
            <a:ext cx="19659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CISTEÍNA</a:t>
            </a:r>
            <a:endParaRPr lang="en-US" sz="900" dirty="0"/>
          </a:p>
        </p:txBody>
      </p:sp>
      <p:sp>
        <p:nvSpPr>
          <p:cNvPr id="11" name="Shape 9"/>
          <p:cNvSpPr/>
          <p:nvPr/>
        </p:nvSpPr>
        <p:spPr>
          <a:xfrm>
            <a:off x="5760720" y="2121408"/>
            <a:ext cx="68580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6537960" y="1965960"/>
            <a:ext cx="196596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537960" y="2034540"/>
            <a:ext cx="19659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γ-GLUTAMILCISTEÍNA</a:t>
            </a:r>
            <a:endParaRPr lang="en-US" sz="900" dirty="0"/>
          </a:p>
        </p:txBody>
      </p:sp>
      <p:sp>
        <p:nvSpPr>
          <p:cNvPr id="14" name="Shape 12"/>
          <p:cNvSpPr/>
          <p:nvPr/>
        </p:nvSpPr>
        <p:spPr>
          <a:xfrm>
            <a:off x="8503920" y="2121408"/>
            <a:ext cx="68580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9281160" y="1965960"/>
            <a:ext cx="196596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281160" y="2034540"/>
            <a:ext cx="19659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GSH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1005840" y="3337560"/>
            <a:ext cx="297180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1005840" y="3337560"/>
            <a:ext cx="64008" cy="141732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1170432" y="3456432"/>
            <a:ext cx="2697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VENTAJA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1170432" y="3776472"/>
            <a:ext cx="269748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Aporta cisteína, precursor frecuentemente limitante de la síntesis de GSH.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4617720" y="3337560"/>
            <a:ext cx="297180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617720" y="3337560"/>
            <a:ext cx="64008" cy="14173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782312" y="3456432"/>
            <a:ext cx="2697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BENEFICIO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4782312" y="3776472"/>
            <a:ext cx="269748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Estrategia indirecta para apoyar capacidad de síntesis endógena de glutatión.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8229600" y="3337560"/>
            <a:ext cx="297180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8229600" y="3337560"/>
            <a:ext cx="64008" cy="14173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394192" y="3456432"/>
            <a:ext cx="2697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NO ES LO MISMO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8394192" y="3776472"/>
            <a:ext cx="269748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NAC y GSH no son equivalentes farmacológicos; actúan en puntos diferentes.</a:t>
            </a:r>
            <a:endParaRPr lang="en-US" sz="1050" dirty="0"/>
          </a:p>
        </p:txBody>
      </p:sp>
      <p:sp>
        <p:nvSpPr>
          <p:cNvPr id="29" name="Shape 27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Precursor ≠ producto final. La elección depende de si queremos aportar sustrato o GSH directamente.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NAC / CISTEÍNA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NAC: dosis, presentación y dilución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34440"/>
            <a:ext cx="3429000" cy="361188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34440"/>
            <a:ext cx="64008" cy="3611880"/>
          </a:xfrm>
          <a:prstGeom prst="rect">
            <a:avLst/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53312"/>
            <a:ext cx="3154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PRESENTACIÓN ACTUAL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73352"/>
            <a:ext cx="3154680" cy="3063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Acetylcysteine injection: 200 mg/mL (20%).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Es hiperosmolar y debe diluirse antes de uso IV.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389120" y="1234440"/>
            <a:ext cx="3429000" cy="361188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389120" y="1234440"/>
            <a:ext cx="64008" cy="361188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53712" y="1353312"/>
            <a:ext cx="3154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RANGO DOCENTE DEL MATERIAL BASE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553712" y="1673352"/>
            <a:ext cx="3154680" cy="3063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1.000–5.000 mg en una solución portadora de aproximadamente 500 mL.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Este rango es off-label como “nutrient therapy”.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092440" y="1234440"/>
            <a:ext cx="3429000" cy="361188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092440" y="1234440"/>
            <a:ext cx="64008" cy="361188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257032" y="1353312"/>
            <a:ext cx="3154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EJEMPLO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257032" y="1673352"/>
            <a:ext cx="3154680" cy="3063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1.000 mg con 200 mg/mL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1.000 ÷ 200 = 5 mL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5.000 mg → 25 mL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La indicación aprobada de acetilcisteína IV es distinta; utilizar estos rangos solo como material académico dentro de protocolos validados.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DailyMed acetylcysteine injection: 200 mg/mL; solución hiperosmolar que requiere dilución.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NAC / CISTEÍNA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Cisteína: estabilidad, oxidación y precipitación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ESTABILIDAD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1005840" y="1828800"/>
            <a:ext cx="2011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47C20"/>
                </a:solidFill>
              </a:rPr>
              <a:t>CISTEÍNA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3017520" y="2057400"/>
            <a:ext cx="1600200" cy="0"/>
          </a:xfrm>
          <a:prstGeom prst="line">
            <a:avLst/>
          </a:prstGeom>
          <a:noFill/>
          <a:ln w="30480">
            <a:solidFill>
              <a:srgbClr val="C95C55"/>
            </a:solidFill>
            <a:prstDash val="solid"/>
            <a:headEnd type="none"/>
            <a:tailEnd type="triangle"/>
          </a:ln>
        </p:spPr>
      </p:sp>
      <p:sp>
        <p:nvSpPr>
          <p:cNvPr id="8" name="Text 6"/>
          <p:cNvSpPr/>
          <p:nvPr/>
        </p:nvSpPr>
        <p:spPr>
          <a:xfrm>
            <a:off x="3337560" y="1417320"/>
            <a:ext cx="1325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95C55"/>
                </a:solidFill>
              </a:rPr>
              <a:t>O₂ / TIEMPO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4663440" y="1828800"/>
            <a:ext cx="2011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6A5ACD"/>
                </a:solidFill>
              </a:rPr>
              <a:t>CISTINA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6675120" y="2057400"/>
            <a:ext cx="1600200" cy="0"/>
          </a:xfrm>
          <a:prstGeom prst="line">
            <a:avLst/>
          </a:prstGeom>
          <a:noFill/>
          <a:ln w="30480">
            <a:solidFill>
              <a:srgbClr val="C95C55"/>
            </a:solidFill>
            <a:prstDash val="solid"/>
            <a:headEnd type="none"/>
            <a:tailEnd type="triangle"/>
          </a:ln>
        </p:spPr>
      </p:sp>
      <p:sp>
        <p:nvSpPr>
          <p:cNvPr id="11" name="Text 9"/>
          <p:cNvSpPr/>
          <p:nvPr/>
        </p:nvSpPr>
        <p:spPr>
          <a:xfrm>
            <a:off x="6812280" y="1417320"/>
            <a:ext cx="1325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95C55"/>
                </a:solidFill>
              </a:rPr>
              <a:t>↓ SOLUBILIDAD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8275320" y="1828800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C95C55"/>
                </a:solidFill>
              </a:rPr>
              <a:t>PRECIPITADO</a:t>
            </a:r>
            <a:endParaRPr lang="en-US" sz="2400" dirty="0"/>
          </a:p>
        </p:txBody>
      </p:sp>
      <p:sp>
        <p:nvSpPr>
          <p:cNvPr id="13" name="Shape 11"/>
          <p:cNvSpPr/>
          <p:nvPr/>
        </p:nvSpPr>
        <p:spPr>
          <a:xfrm>
            <a:off x="914400" y="3200400"/>
            <a:ext cx="292608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914400" y="3200400"/>
            <a:ext cx="64008" cy="146304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078992" y="3319272"/>
            <a:ext cx="2651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COMPATIBILIDAD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1078992" y="3639312"/>
            <a:ext cx="265176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mezcla puede ser compatible al inicio y perder estabilidad con el tiempo.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4617720" y="3200400"/>
            <a:ext cx="292608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617720" y="3200400"/>
            <a:ext cx="64008" cy="14630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782312" y="3319272"/>
            <a:ext cx="2651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PREPARACIÓN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4782312" y="3639312"/>
            <a:ext cx="265176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Reducir exposición a aire/luz y respetar condiciones del producto.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8321040" y="3200400"/>
            <a:ext cx="292608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8321040" y="3200400"/>
            <a:ext cx="64008" cy="146304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485632" y="3319272"/>
            <a:ext cx="2651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INSPECCIÓN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8485632" y="3639312"/>
            <a:ext cx="265176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Turbidez, cristales o cambios visuales obligan a descartar/revaluar.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Estabilidad es una dimensión temporal: “se ve bien ahora” no significa “seguirá bien después”.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33</a:t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LEVOCARNITINA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Levocarnitina: mecanismo bioenergético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LEVOCARNITINA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914400" y="1920240"/>
            <a:ext cx="160020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14400" y="1988820"/>
            <a:ext cx="16002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ÁCIDO GRASO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2514600" y="2084832"/>
            <a:ext cx="41148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9" name="Shape 7"/>
          <p:cNvSpPr/>
          <p:nvPr/>
        </p:nvSpPr>
        <p:spPr>
          <a:xfrm>
            <a:off x="2926080" y="1920240"/>
            <a:ext cx="160020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926080" y="1988820"/>
            <a:ext cx="16002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ACIL-CoA</a:t>
            </a:r>
            <a:endParaRPr lang="en-US" sz="900" dirty="0"/>
          </a:p>
        </p:txBody>
      </p:sp>
      <p:sp>
        <p:nvSpPr>
          <p:cNvPr id="11" name="Shape 9"/>
          <p:cNvSpPr/>
          <p:nvPr/>
        </p:nvSpPr>
        <p:spPr>
          <a:xfrm>
            <a:off x="4526280" y="2084832"/>
            <a:ext cx="41148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4937760" y="1920240"/>
            <a:ext cx="160020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937760" y="1988820"/>
            <a:ext cx="16002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ACILCARNITINA</a:t>
            </a:r>
            <a:endParaRPr lang="en-US" sz="900" dirty="0"/>
          </a:p>
        </p:txBody>
      </p:sp>
      <p:sp>
        <p:nvSpPr>
          <p:cNvPr id="14" name="Shape 12"/>
          <p:cNvSpPr/>
          <p:nvPr/>
        </p:nvSpPr>
        <p:spPr>
          <a:xfrm>
            <a:off x="6537960" y="2084832"/>
            <a:ext cx="68580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7223760" y="1920240"/>
            <a:ext cx="182880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223760" y="1988820"/>
            <a:ext cx="18288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MATRIZ MITOCONDRIAL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9052560" y="2084832"/>
            <a:ext cx="274320" cy="0"/>
          </a:xfrm>
          <a:prstGeom prst="line">
            <a:avLst/>
          </a:prstGeom>
          <a:noFill/>
          <a:ln w="1905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8" name="Shape 16"/>
          <p:cNvSpPr/>
          <p:nvPr/>
        </p:nvSpPr>
        <p:spPr>
          <a:xfrm>
            <a:off x="9326880" y="1920240"/>
            <a:ext cx="160020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9326880" y="1988820"/>
            <a:ext cx="16002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β-OXIDACIÓN / ATP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914400" y="3474720"/>
            <a:ext cx="310896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14400" y="3474720"/>
            <a:ext cx="64008" cy="14173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1078992" y="3593592"/>
            <a:ext cx="2834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ACCIÓN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1078992" y="3913632"/>
            <a:ext cx="283464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Transporta grupos acilo de cadena larga hacia la mitocondria.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4526280" y="3474720"/>
            <a:ext cx="310896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4526280" y="3474720"/>
            <a:ext cx="64008" cy="14173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690872" y="3593592"/>
            <a:ext cx="2834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BENEFICIO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4690872" y="3913632"/>
            <a:ext cx="283464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Facilitar oxidación de ácidos grasos y manejo de acil-CoA.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8138160" y="3474720"/>
            <a:ext cx="310896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8138160" y="3474720"/>
            <a:ext cx="64008" cy="141732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8302752" y="3593592"/>
            <a:ext cx="2834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USO EN FÓRMULA</a:t>
            </a:r>
            <a:endParaRPr lang="en-US" sz="1250" dirty="0"/>
          </a:p>
        </p:txBody>
      </p:sp>
      <p:sp>
        <p:nvSpPr>
          <p:cNvPr id="31" name="Text 29"/>
          <p:cNvSpPr/>
          <p:nvPr/>
        </p:nvSpPr>
        <p:spPr>
          <a:xfrm>
            <a:off x="8302752" y="3913632"/>
            <a:ext cx="283464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Componente dirigido de una arquitectura bioenergética.</a:t>
            </a:r>
            <a:endParaRPr lang="en-US" sz="1050" dirty="0"/>
          </a:p>
        </p:txBody>
      </p:sp>
      <p:sp>
        <p:nvSpPr>
          <p:cNvPr id="32" name="Shape 30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No es “energizante”: actúa en el transporte mitocondrial de ácidos grasos.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34</a:t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LEVOCARNITINA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Levocarnitina: dosis, presentación y cálculo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34440"/>
            <a:ext cx="3520440" cy="3611880"/>
          </a:xfrm>
          <a:prstGeom prst="roundRect">
            <a:avLst>
              <a:gd name="adj" fmla="val 2078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34440"/>
            <a:ext cx="64008" cy="361188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53312"/>
            <a:ext cx="32461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PRESENTACIÓN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73352"/>
            <a:ext cx="3246120" cy="3063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200 mg/mL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(1 g/5 mL)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Compatibilidad documentada con NaCl 0,9% y Ringer lactato en determinadas concentraciones.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407408" y="1234440"/>
            <a:ext cx="3520440" cy="3611880"/>
          </a:xfrm>
          <a:prstGeom prst="roundRect">
            <a:avLst>
              <a:gd name="adj" fmla="val 2078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407408" y="1234440"/>
            <a:ext cx="64008" cy="361188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72000" y="1353312"/>
            <a:ext cx="32461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RANGO DOCENTE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572000" y="1673352"/>
            <a:ext cx="3246120" cy="3063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500–2.000 mg por infusión.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En infusiones largas &gt;500 mL, el material base refiere 3.000–5.000 mg.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129016" y="1234440"/>
            <a:ext cx="3383280" cy="361188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129016" y="1234440"/>
            <a:ext cx="64008" cy="361188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293608" y="1353312"/>
            <a:ext cx="31089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EJEMPLOS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293608" y="1673352"/>
            <a:ext cx="3108960" cy="3063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500 mg → 2,5 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1.000 mg → 5 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2.000 mg → 10 mL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levocarnitina sí tiene una presentación estandarizada de 200 mg/mL; el objetivo del ejercicio es traducir mg a mL y después validar compatibilidad.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DailyMed levocarnitine injection: 200 mg/mL; estabilidad descrita en NaCl 0,9% y Ringer lactato.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35</a:t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LEVOCARNITINA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Levocarnitina: dónde la pondría dentro de una fórmula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FORMULACIÓN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868680" y="1965960"/>
            <a:ext cx="3401568" cy="512064"/>
          </a:xfrm>
          <a:prstGeom prst="roundRect">
            <a:avLst>
              <a:gd name="adj" fmla="val 17857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05256" y="2112264"/>
            <a:ext cx="332841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FFFFF"/>
                </a:solidFill>
              </a:rPr>
              <a:t>COMPLEJO B</a:t>
            </a:r>
            <a:endParaRPr lang="en-US" sz="920" dirty="0"/>
          </a:p>
        </p:txBody>
      </p:sp>
      <p:sp>
        <p:nvSpPr>
          <p:cNvPr id="8" name="Text 6"/>
          <p:cNvSpPr/>
          <p:nvPr/>
        </p:nvSpPr>
        <p:spPr>
          <a:xfrm>
            <a:off x="4215384" y="2084832"/>
            <a:ext cx="10972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B7D8D"/>
                </a:solidFill>
              </a:rPr>
              <a:t>+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4379976" y="1965960"/>
            <a:ext cx="3401568" cy="512064"/>
          </a:xfrm>
          <a:prstGeom prst="roundRect">
            <a:avLst>
              <a:gd name="adj" fmla="val 17857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416552" y="2112264"/>
            <a:ext cx="332841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FFFFF"/>
                </a:solidFill>
              </a:rPr>
              <a:t>Mg</a:t>
            </a:r>
            <a:endParaRPr lang="en-US" sz="920" dirty="0"/>
          </a:p>
        </p:txBody>
      </p:sp>
      <p:sp>
        <p:nvSpPr>
          <p:cNvPr id="11" name="Text 9"/>
          <p:cNvSpPr/>
          <p:nvPr/>
        </p:nvSpPr>
        <p:spPr>
          <a:xfrm>
            <a:off x="7726680" y="2084832"/>
            <a:ext cx="10972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B7D8D"/>
                </a:solidFill>
              </a:rPr>
              <a:t>+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7891272" y="1965960"/>
            <a:ext cx="3401568" cy="512064"/>
          </a:xfrm>
          <a:prstGeom prst="roundRect">
            <a:avLst>
              <a:gd name="adj" fmla="val 17857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927848" y="2112264"/>
            <a:ext cx="332841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FFFFF"/>
                </a:solidFill>
              </a:rPr>
              <a:t>LEVOCARNITINA</a:t>
            </a:r>
            <a:endParaRPr lang="en-US" sz="920" dirty="0"/>
          </a:p>
        </p:txBody>
      </p:sp>
      <p:sp>
        <p:nvSpPr>
          <p:cNvPr id="14" name="Text 12"/>
          <p:cNvSpPr/>
          <p:nvPr/>
        </p:nvSpPr>
        <p:spPr>
          <a:xfrm>
            <a:off x="3246120" y="2971800"/>
            <a:ext cx="5669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587A"/>
                </a:solidFill>
              </a:rPr>
              <a:t>ARQUITECTURA BIOENERGÉTICA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777240" y="3794760"/>
            <a:ext cx="324612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777240" y="3794760"/>
            <a:ext cx="64008" cy="132588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41832" y="3913632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B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941832" y="4233672"/>
            <a:ext cx="297180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Coenzimas para metabolismo de carbohidratos y aminoácidos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4544568" y="3794760"/>
            <a:ext cx="324612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4544568" y="3794760"/>
            <a:ext cx="64008" cy="132588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709160" y="3913632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Mg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4709160" y="4233672"/>
            <a:ext cx="297180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Mg-ATP y actividad enzimática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311896" y="3794760"/>
            <a:ext cx="324612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8311896" y="3794760"/>
            <a:ext cx="64008" cy="132588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476488" y="3913632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Carnitina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8476488" y="4233672"/>
            <a:ext cx="297180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Entrada de ácidos grasos a la mitocondria</a:t>
            </a:r>
            <a:endParaRPr lang="en-US" sz="1050" dirty="0"/>
          </a:p>
        </p:txBody>
      </p:sp>
      <p:sp>
        <p:nvSpPr>
          <p:cNvPr id="27" name="Shape 25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sinergia se explica por rutas complementarias, no por sumar ingredientes “para energía”.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36</a:t>
            </a:fld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ARGININA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Arginina: mecanismo y punto de acción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ARGININA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822960" y="1965960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6A5ACD"/>
                </a:solidFill>
              </a:rPr>
              <a:t>L-ARGININA</a:t>
            </a:r>
            <a:endParaRPr lang="en-US" sz="2300" dirty="0"/>
          </a:p>
        </p:txBody>
      </p:sp>
      <p:sp>
        <p:nvSpPr>
          <p:cNvPr id="7" name="Shape 5"/>
          <p:cNvSpPr/>
          <p:nvPr/>
        </p:nvSpPr>
        <p:spPr>
          <a:xfrm>
            <a:off x="2926080" y="2176272"/>
            <a:ext cx="173736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8" name="Text 6"/>
          <p:cNvSpPr/>
          <p:nvPr/>
        </p:nvSpPr>
        <p:spPr>
          <a:xfrm>
            <a:off x="4526280" y="1783080"/>
            <a:ext cx="1920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2D83B3"/>
                </a:solidFill>
              </a:rPr>
              <a:t>ÓXIDO NÍTRICO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2D83B3"/>
                </a:solidFill>
              </a:rPr>
              <a:t>SINTASA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6446520" y="2176272"/>
            <a:ext cx="164592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0" name="Text 8"/>
          <p:cNvSpPr/>
          <p:nvPr/>
        </p:nvSpPr>
        <p:spPr>
          <a:xfrm>
            <a:off x="8229600" y="1965960"/>
            <a:ext cx="1097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2FA28F"/>
                </a:solidFill>
              </a:rPr>
              <a:t>NO</a:t>
            </a:r>
            <a:endParaRPr lang="en-US" sz="2600" dirty="0"/>
          </a:p>
        </p:txBody>
      </p:sp>
      <p:sp>
        <p:nvSpPr>
          <p:cNvPr id="11" name="Shape 9"/>
          <p:cNvSpPr/>
          <p:nvPr/>
        </p:nvSpPr>
        <p:spPr>
          <a:xfrm>
            <a:off x="731520" y="3337560"/>
            <a:ext cx="31089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731520" y="3337560"/>
            <a:ext cx="64008" cy="14630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96112" y="3456432"/>
            <a:ext cx="2834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ENDOTELIO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896112" y="3776472"/>
            <a:ext cx="28346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Vasodilatación y señalización vascular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4434840" y="3337560"/>
            <a:ext cx="31089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434840" y="3337560"/>
            <a:ext cx="64008" cy="146304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599432" y="3456432"/>
            <a:ext cx="2834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INMUNIDAD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4599432" y="3776472"/>
            <a:ext cx="28346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como mediador de defensa y señalización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8138160" y="3337560"/>
            <a:ext cx="3108960" cy="1463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138160" y="3337560"/>
            <a:ext cx="64008" cy="146304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302752" y="3456432"/>
            <a:ext cx="2834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NITRÓGENO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8302752" y="3776472"/>
            <a:ext cx="283464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Ciclo de la urea y metabolismo nitrogenado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arginina es un componente dirigido: se agrega por una razón endotelial/metabólica específica, no como base universal.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37</a:t>
            </a:fld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ARGININA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Arginina: dos escalas de dosis, dos contextos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731520" y="1325880"/>
            <a:ext cx="5074920" cy="347472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31520" y="1325880"/>
            <a:ext cx="64008" cy="34747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96112" y="1444752"/>
            <a:ext cx="4800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TERAPIA NUTRICIONAL IV · MATERIAL BASE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96112" y="1764792"/>
            <a:ext cx="4800600" cy="2926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Rango típico descrito: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100–500 mg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Debe entenderse como aporte dentro de una fórmula nutricional, no como dosis terapéutica para trastornos metabólicos.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355080" y="1325880"/>
            <a:ext cx="5074920" cy="347472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355080" y="1325880"/>
            <a:ext cx="64008" cy="34747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19672" y="1444752"/>
            <a:ext cx="4800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USO METABÓLICO ESPECIALIZADO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6519672" y="1764792"/>
            <a:ext cx="4800600" cy="2926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inyección de arginina también se utiliza en dosis mucho mayores en indicaciones específicas.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Material base: hasta 30 g en adultos en contextos metabólicos.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trasladar esas dosis a “sueros wellness”.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La misma molécula puede tener escalas de dosis completamente distintas según indicación. Nunca extrapolar sin contexto.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38</a:t>
            </a:fld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ARGININA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Arginina: cuándo sí y cuándo no entra en la bolsa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FORMULACIÓN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80160"/>
            <a:ext cx="3383280" cy="347472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80160"/>
            <a:ext cx="64008" cy="347472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99032"/>
            <a:ext cx="31089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SÍ TIENE SENTIDO CUANDO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719072"/>
            <a:ext cx="3108960" cy="2926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el objetivo fisiológico incluye NO/endotelio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existe una razón metabólica definida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la dosis y formulación están justificadas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407408" y="1280160"/>
            <a:ext cx="3383280" cy="347472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407408" y="1280160"/>
            <a:ext cx="64008" cy="347472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72000" y="1399032"/>
            <a:ext cx="31089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NO ES BASE UNIVERSAL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572000" y="1719072"/>
            <a:ext cx="3108960" cy="2926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se añade “porque mejora circulación” sin valorar presión arterial, fármacos, función renal/hepática y contexto vascular.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129016" y="1280160"/>
            <a:ext cx="3383280" cy="347472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129016" y="1280160"/>
            <a:ext cx="64008" cy="34747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293608" y="1399032"/>
            <a:ext cx="31089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PREGUNTA DE FORMULACIÓN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293608" y="1719072"/>
            <a:ext cx="3108960" cy="2926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¿La arginina añade una vía fisiológica que falta en la fórmula o solo añade complejidad?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Un buen formulador sabe también qué molécula NO poner.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39</a:t>
            </a:fld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GLUTAMINA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Glutamina: metabolismo, nitrógeno e inmunometabolismo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GLUTAMINA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4846320" y="1554480"/>
            <a:ext cx="2468880" cy="1645920"/>
          </a:xfrm>
          <a:prstGeom prst="ellipse">
            <a:avLst/>
          </a:prstGeom>
          <a:solidFill>
            <a:srgbClr val="EDF6EA"/>
          </a:solidFill>
          <a:ln w="13970">
            <a:solidFill>
              <a:srgbClr val="6E9C56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257800" y="2057400"/>
            <a:ext cx="1645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6E9C56"/>
                </a:solidFill>
              </a:rPr>
              <a:t>GLUTAMINA</a:t>
            </a:r>
            <a:endParaRPr lang="en-US" sz="2100" dirty="0"/>
          </a:p>
        </p:txBody>
      </p:sp>
      <p:sp>
        <p:nvSpPr>
          <p:cNvPr id="8" name="Shape 6"/>
          <p:cNvSpPr/>
          <p:nvPr/>
        </p:nvSpPr>
        <p:spPr>
          <a:xfrm>
            <a:off x="731520" y="1280160"/>
            <a:ext cx="260604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31520" y="1280160"/>
            <a:ext cx="64008" cy="1280160"/>
          </a:xfrm>
          <a:prstGeom prst="rect">
            <a:avLst/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96112" y="139903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NITRÓGENO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896112" y="1719072"/>
            <a:ext cx="233172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Principal transportador de nitrógeno entre tejidos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731520" y="3337560"/>
            <a:ext cx="260604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731520" y="3337560"/>
            <a:ext cx="64008" cy="128016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96112" y="345643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ENTEROCITO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896112" y="3776472"/>
            <a:ext cx="233172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Sustrato metabólico importante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869680" y="1280160"/>
            <a:ext cx="260604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869680" y="1280160"/>
            <a:ext cx="64008" cy="128016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034272" y="139903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INMUNIDAD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9034272" y="1719072"/>
            <a:ext cx="233172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Combustible y precursor en células proliferativas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8869680" y="3337560"/>
            <a:ext cx="2606040" cy="128016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869680" y="3337560"/>
            <a:ext cx="64008" cy="12801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034272" y="345643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CATABOLISMO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9034272" y="3776472"/>
            <a:ext cx="2331720" cy="731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Puede volverse condicionalmente esencial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El beneficio fisiológico es aportar sustrato nitrogenado/metabólico en contextos seleccionados, no “subir defensas”.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40</a:t>
            </a:fld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GLUTAMINA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Glutamina: dosis y disponibilidad parenteral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DOSIS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80160"/>
            <a:ext cx="365760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80160"/>
            <a:ext cx="64008" cy="3566160"/>
          </a:xfrm>
          <a:prstGeom prst="rect">
            <a:avLst/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99032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RANGO DOCENTE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719072"/>
            <a:ext cx="338328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Material base: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1.000–5.000 mg en 500 mL en terapia IV ambulatoria.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Dosis &gt;20 g aparecen en infusiones hospitalarias largas de alto volumen.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526280" y="1280160"/>
            <a:ext cx="3108960" cy="3566160"/>
          </a:xfrm>
          <a:prstGeom prst="roundRect">
            <a:avLst>
              <a:gd name="adj" fmla="val 2353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526280" y="1280160"/>
            <a:ext cx="64008" cy="356616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690872" y="1399032"/>
            <a:ext cx="2834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EJEMPLO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690872" y="1719072"/>
            <a:ext cx="283464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Si una presentación autorizada tuviera 100 mg/mL: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1.000 mg = 10 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5.000 mg = 50 mL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concentración REAL manda.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7818120" y="1280160"/>
            <a:ext cx="365760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818120" y="1280160"/>
            <a:ext cx="64008" cy="356616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982712" y="1399032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REALIDAD DE PRODUCTO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7982712" y="1719072"/>
            <a:ext cx="3383280" cy="30175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disponibilidad de L-glutamina parenteral libre varía; en algunas jurisdicciones se utilizan dipeptidos estables en nutrición parenteral.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asumir que “glutamina IV” es un producto universal.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En aminoácidos, la forma química disponible puede ser tan importante como la dosis teórica.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41</a:t>
            </a:fld>
            <a:endParaRPr 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GLICINA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Glicina: por qué importa aunque no sea el “activo principal”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GLICINA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4800600" y="2148840"/>
            <a:ext cx="2560320" cy="1417320"/>
          </a:xfrm>
          <a:prstGeom prst="ellipse">
            <a:avLst/>
          </a:prstGeom>
          <a:solidFill>
            <a:srgbClr val="EDF6EA"/>
          </a:solidFill>
          <a:ln w="13970">
            <a:solidFill>
              <a:srgbClr val="6E9C56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349240" y="2606040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6E9C56"/>
                </a:solidFill>
              </a:rPr>
              <a:t>GLICINA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822960" y="1371600"/>
            <a:ext cx="205740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960" y="1440180"/>
            <a:ext cx="20574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GLUTATIÓN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1847088" y="1691640"/>
            <a:ext cx="4233672" cy="1161288"/>
          </a:xfrm>
          <a:prstGeom prst="line">
            <a:avLst/>
          </a:prstGeom>
          <a:noFill/>
          <a:ln w="1524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1" name="Shape 9"/>
          <p:cNvSpPr/>
          <p:nvPr/>
        </p:nvSpPr>
        <p:spPr>
          <a:xfrm>
            <a:off x="822960" y="3886200"/>
            <a:ext cx="2057400" cy="320040"/>
          </a:xfrm>
          <a:prstGeom prst="roundRect">
            <a:avLst>
              <a:gd name="adj" fmla="val 34286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22960" y="3954780"/>
            <a:ext cx="20574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HEMO</a:t>
            </a:r>
            <a:endParaRPr lang="en-US" sz="900" dirty="0"/>
          </a:p>
        </p:txBody>
      </p:sp>
      <p:sp>
        <p:nvSpPr>
          <p:cNvPr id="13" name="Shape 11"/>
          <p:cNvSpPr/>
          <p:nvPr/>
        </p:nvSpPr>
        <p:spPr>
          <a:xfrm>
            <a:off x="1847088" y="4206240"/>
            <a:ext cx="4233672" cy="-1353312"/>
          </a:xfrm>
          <a:prstGeom prst="line">
            <a:avLst/>
          </a:prstGeom>
          <a:noFill/>
          <a:ln w="1524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4" name="Shape 12"/>
          <p:cNvSpPr/>
          <p:nvPr/>
        </p:nvSpPr>
        <p:spPr>
          <a:xfrm>
            <a:off x="3886200" y="1005840"/>
            <a:ext cx="205740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86200" y="1074420"/>
            <a:ext cx="20574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CREATINA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4910328" y="1325880"/>
            <a:ext cx="1170432" cy="1527048"/>
          </a:xfrm>
          <a:prstGeom prst="line">
            <a:avLst/>
          </a:prstGeom>
          <a:noFill/>
          <a:ln w="1524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7" name="Shape 15"/>
          <p:cNvSpPr/>
          <p:nvPr/>
        </p:nvSpPr>
        <p:spPr>
          <a:xfrm>
            <a:off x="8183880" y="1005840"/>
            <a:ext cx="205740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183880" y="1074420"/>
            <a:ext cx="20574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PURINAS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9208008" y="1325880"/>
            <a:ext cx="-3127248" cy="1527048"/>
          </a:xfrm>
          <a:prstGeom prst="line">
            <a:avLst/>
          </a:prstGeom>
          <a:noFill/>
          <a:ln w="1524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20" name="Shape 18"/>
          <p:cNvSpPr/>
          <p:nvPr/>
        </p:nvSpPr>
        <p:spPr>
          <a:xfrm>
            <a:off x="8732520" y="3886200"/>
            <a:ext cx="2057400" cy="320040"/>
          </a:xfrm>
          <a:prstGeom prst="roundRect">
            <a:avLst>
              <a:gd name="adj" fmla="val 34286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732520" y="3954780"/>
            <a:ext cx="20574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COLÁGENO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9756648" y="4206240"/>
            <a:ext cx="-3675888" cy="-1353312"/>
          </a:xfrm>
          <a:prstGeom prst="line">
            <a:avLst/>
          </a:prstGeom>
          <a:noFill/>
          <a:ln w="1524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23" name="Shape 21"/>
          <p:cNvSpPr/>
          <p:nvPr/>
        </p:nvSpPr>
        <p:spPr>
          <a:xfrm>
            <a:off x="3840480" y="4434840"/>
            <a:ext cx="2057400" cy="320040"/>
          </a:xfrm>
          <a:prstGeom prst="roundRect">
            <a:avLst>
              <a:gd name="adj" fmla="val 34286"/>
            </a:avLst>
          </a:prstGeom>
          <a:solidFill>
            <a:srgbClr val="6E9C56"/>
          </a:solidFill>
          <a:ln w="12700">
            <a:solidFill>
              <a:srgbClr val="6E9C56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3840480" y="4503420"/>
            <a:ext cx="205740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NEUROTRANSMISIÓN</a:t>
            </a:r>
            <a:endParaRPr lang="en-US" sz="900" dirty="0"/>
          </a:p>
        </p:txBody>
      </p:sp>
      <p:sp>
        <p:nvSpPr>
          <p:cNvPr id="25" name="Shape 23"/>
          <p:cNvSpPr/>
          <p:nvPr/>
        </p:nvSpPr>
        <p:spPr>
          <a:xfrm>
            <a:off x="4864608" y="4754880"/>
            <a:ext cx="1216152" cy="-1901952"/>
          </a:xfrm>
          <a:prstGeom prst="line">
            <a:avLst/>
          </a:prstGeom>
          <a:noFill/>
          <a:ln w="1524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26" name="Shape 2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glicina ilustra una idea clave: algunas moléculas se justifican como precursores o sustratos de red, no por un “efecto clínico” aislado.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42</a:t>
            </a:fld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ELECTROLITOS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Potasio: electrolito de alto riesgo, no “aditivo wellness”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KCl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234440"/>
            <a:ext cx="3566160" cy="365760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234440"/>
            <a:ext cx="64008" cy="365760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53312"/>
            <a:ext cx="32918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PRESENTACIÓN CONCENTRADA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73352"/>
            <a:ext cx="3291840" cy="31089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KCl 2 mEq/mL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≈149 mg KCl/mL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Osmolaridad extremadamente alta.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SIEMPRE diluir antes de infusión IV.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480560" y="1234440"/>
            <a:ext cx="3246120" cy="3657600"/>
          </a:xfrm>
          <a:prstGeom prst="roundRect">
            <a:avLst>
              <a:gd name="adj" fmla="val 225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480560" y="1234440"/>
            <a:ext cx="64008" cy="365760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645152" y="1353312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RANGO MICRONUTRICIONAL DEL MATERIAL BASE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645152" y="1673352"/>
            <a:ext cx="2971800" cy="31089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2–4 mEq en 250–500 mL, cuando exista justificación.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se prescribe por costumbre: depende de K sérico, función renal y contexto.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7955280" y="1234440"/>
            <a:ext cx="3566160" cy="365760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955280" y="1234440"/>
            <a:ext cx="64008" cy="365760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119872" y="1353312"/>
            <a:ext cx="32918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SEGURIDAD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119872" y="1673352"/>
            <a:ext cx="3291840" cy="31089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nunca IV directo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verificar mezcla homogénea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controlar velocidad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riesgo arrítmico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precaución renal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evitar infiltración/extravasación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KCl concentrado nunca se administra sin dilución. Es un medicamento de alto riesgo.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DailyMed Potassium Chloride for Injection Concentrate: 2 mEq/mL; administrar por infusión solo después de dilución.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43</a:t>
            </a:fld>
            <a:endParaRPr 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INTEGRACIÓN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Mapa de unidades: cada componente vive en una escala distinta</a:t>
            </a:r>
            <a:endParaRPr lang="en-US" sz="2300" dirty="0"/>
          </a:p>
        </p:txBody>
      </p:sp>
      <p:graphicFrame>
        <p:nvGraphicFramePr>
          <p:cNvPr id="4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097280"/>
          <a:ext cx="11109960" cy="4434840"/>
        </p:xfrm>
        <a:graphic>
          <a:graphicData uri="http://schemas.openxmlformats.org/drawingml/2006/table">
            <a:tbl>
              <a:tblPr/>
              <a:tblGrid>
                <a:gridCol w="2011680"/>
                <a:gridCol w="1371600"/>
                <a:gridCol w="2834640"/>
                <a:gridCol w="4892040"/>
              </a:tblGrid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COMPONENTE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ESCALA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PRESENTACIÓN DE EJEMPLO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ERROR TÍPICO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Vitamina C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 / mg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500 mg/mL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No convertir g→mg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MgSO₄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 / mEq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500 mg/mL · 4,06 mEq/mL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Confundir sal con Mg elemental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Complejo B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mL / mg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composición variable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Tratar “1 ampolla” como unidad universal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B12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µg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100–1.000 µg/mL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Confundir µg con mg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Zinc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/ 3 / 5 mg/mL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Exceso crónico y déficit de cobre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Selenio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µg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60 µg/mL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Error ×1.000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GSH / NAC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mg–g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variable / 200 mg/mL NAC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No verificar producto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Potasio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mEq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mEq/mL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2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Administrar concentrado</a:t>
                      </a:r>
                      <a:endParaRPr lang="en-US" sz="9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Shape 2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seguridad empieza por reconocer la unidad dominante de cada biomolécula.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44</a:t>
            </a:fld>
            <a:endParaRPr 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FORMULACIÓN REAL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Matriz maestra de formulación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MATRIZ</a:t>
            </a:r>
            <a:endParaRPr lang="en-US" sz="900" dirty="0"/>
          </a:p>
        </p:txBody>
      </p:sp>
      <p:graphicFrame>
        <p:nvGraphicFramePr>
          <p:cNvPr id="4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94360" y="1115568"/>
          <a:ext cx="11018520" cy="4526280"/>
        </p:xfrm>
        <a:graphic>
          <a:graphicData uri="http://schemas.openxmlformats.org/drawingml/2006/table">
            <a:tbl>
              <a:tblPr/>
              <a:tblGrid>
                <a:gridCol w="1828800"/>
                <a:gridCol w="3840480"/>
                <a:gridCol w="5349240"/>
              </a:tblGrid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VARIABLE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PREGUNTA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DECISIÓN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Objetivo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¿Qué función fisiológica quiero apoyar?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Redox / coenzimas / Mg-ATP / NO / etc.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Núcleo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¿Cuál es la molécula principal?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 C / B / Mg / otro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Dosis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¿Cuánto necesita este ejercicio/paciente?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mg, g, µg, mEq, g/kg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Presentación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¿Qué concentración tengo?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mg/mL, µg/mL, mEq/mL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Volumen activo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¿Cuántos mL cargo?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dosis ÷ concentración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Vehículo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¿En qué medio lo diluyo?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compatibilidad + osmolaridad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Unión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¿Misma bolsa o secuencial?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compatibilidad física/química/clínica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Velocidad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¿En cuánto tiempo?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según producto/protocolo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91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Monitorización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¿Qué debo vigilar?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SV, acceso, laboratorio, tolerancia</a:t>
                      </a:r>
                      <a:endParaRPr lang="en-US" sz="9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Esta matriz se repite para cada fórmula y para cada caso clínico.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45</a:t>
            </a:fld>
            <a:endParaRPr 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FORMULACIÓN REAL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Fórmula docente A: bioenergética con números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FÓRMULA A</a:t>
            </a:r>
            <a:endParaRPr lang="en-US" sz="900" dirty="0"/>
          </a:p>
        </p:txBody>
      </p:sp>
      <p:graphicFrame>
        <p:nvGraphicFramePr>
          <p:cNvPr id="4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77240" y="1325880"/>
          <a:ext cx="10607040" cy="2423160"/>
        </p:xfrm>
        <a:graphic>
          <a:graphicData uri="http://schemas.openxmlformats.org/drawingml/2006/table">
            <a:tbl>
              <a:tblPr/>
              <a:tblGrid>
                <a:gridCol w="2743200"/>
                <a:gridCol w="2468880"/>
                <a:gridCol w="3200400"/>
                <a:gridCol w="2194560"/>
              </a:tblGrid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COMPONENTE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DOSIS DOCENTE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PRESENTACIÓN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VOLUMEN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Complejo B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composición ejemplo por 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MgSO₄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1.000 mg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500 mg/mL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Levocarnitina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1.000 mg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200 mg/mL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 mL</a:t>
                      </a:r>
                      <a:endParaRPr lang="en-US" sz="10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1097280" y="397764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325880" y="413308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Volumen de activos = 1 + 2 + 5 = 8 mL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1097280" y="4828032"/>
            <a:ext cx="9966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587A"/>
                </a:solidFill>
              </a:rPr>
              <a:t>Ejercicio de vehículo: NaCl 0,9% 250 mL, sujeto a compatibilidad del complejo B específico y a protocolo local.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Ejemplo académico de cálculo y arquitectura, no receta universal.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46</a:t>
            </a:fld>
            <a:endParaRPr lang="en-US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FORMULACIÓN REAL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¿Qué hace la bolsa bioenergética?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FÓRMULA A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463040"/>
            <a:ext cx="3017520" cy="18288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463040"/>
            <a:ext cx="64008" cy="1828800"/>
          </a:xfrm>
          <a:prstGeom prst="rect">
            <a:avLst/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581912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COMPLEJO B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901952"/>
            <a:ext cx="2743200" cy="1280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Coenzimas para descarboxilación, FAD/FMN, NAD/NADP y CoA.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251960" y="1463040"/>
            <a:ext cx="3017520" cy="18288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251960" y="1463040"/>
            <a:ext cx="64008" cy="182880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416552" y="1581912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MgSO₄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416552" y="1901952"/>
            <a:ext cx="2743200" cy="1280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Aporta Mg para complejos Mg-ATP y múltiples enzimas.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7818120" y="1463040"/>
            <a:ext cx="3017520" cy="18288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818120" y="1463040"/>
            <a:ext cx="64008" cy="182880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982712" y="1581912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LEVOCARNITINA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7982712" y="1901952"/>
            <a:ext cx="2743200" cy="1280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Facilita entrada mitocondrial de ácidos grasos de cadena larga.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2194560" y="3794760"/>
            <a:ext cx="388620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9" name="Shape 17"/>
          <p:cNvSpPr/>
          <p:nvPr/>
        </p:nvSpPr>
        <p:spPr>
          <a:xfrm>
            <a:off x="9326880" y="3794760"/>
            <a:ext cx="-324612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20" name="Shape 18"/>
          <p:cNvSpPr/>
          <p:nvPr/>
        </p:nvSpPr>
        <p:spPr>
          <a:xfrm>
            <a:off x="4663440" y="3291840"/>
            <a:ext cx="2834640" cy="1234440"/>
          </a:xfrm>
          <a:prstGeom prst="ellipse">
            <a:avLst/>
          </a:prstGeom>
          <a:solidFill>
            <a:srgbClr val="FFF3E8"/>
          </a:solidFill>
          <a:ln w="13970">
            <a:solidFill>
              <a:srgbClr val="F47C2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138928" y="3611880"/>
            <a:ext cx="1828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OBJETIVO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BIOENERGÉTICO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2057400" y="4892040"/>
            <a:ext cx="80467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5587A"/>
                </a:solidFill>
              </a:rPr>
              <a:t>Sinergia = rutas complementarias. Si un componente no aporta una vía necesaria, puede sobrar.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“beneficio” de la fórmula se explica por mecanismos, no por un nombre comercial del suero.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47</a:t>
            </a:fld>
            <a:endParaRPr 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FORMULACIÓN REAL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Fórmula docente B: inmunometabólica / redox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FÓRMULA B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1005840" y="1143000"/>
            <a:ext cx="102412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5587A"/>
                </a:solidFill>
              </a:rPr>
              <a:t>Paciente de ejercicio: 70 kg · objetivo de soporte redox/coenzimático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1097280" y="169164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325880" y="184708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Vitamina C 0,1 g/kg × 70 kg = 7 g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1097280" y="242316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325880" y="257860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7.000 mg ÷ 500 mg/mL = 14 mL</a:t>
            </a:r>
            <a:endParaRPr lang="en-US" sz="1800" dirty="0"/>
          </a:p>
        </p:txBody>
      </p:sp>
      <p:graphicFrame>
        <p:nvGraphicFramePr>
          <p:cNvPr id="4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1874520" y="3291840"/>
          <a:ext cx="8412480" cy="1737360"/>
        </p:xfrm>
        <a:graphic>
          <a:graphicData uri="http://schemas.openxmlformats.org/drawingml/2006/table">
            <a:tbl>
              <a:tblPr/>
              <a:tblGrid>
                <a:gridCol w="3474720"/>
                <a:gridCol w="2468880"/>
                <a:gridCol w="2468880"/>
              </a:tblGrid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COMPONENTE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DOSIS DOCENTE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VOLUMEN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Vitamina C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7 g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14 mL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Complejo B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mL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mL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MgSO₄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g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 mL</a:t>
                      </a:r>
                      <a:endParaRPr lang="en-US" sz="10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Text 9"/>
          <p:cNvSpPr/>
          <p:nvPr/>
        </p:nvSpPr>
        <p:spPr>
          <a:xfrm>
            <a:off x="1463040" y="5257800"/>
            <a:ext cx="9326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15587A"/>
                </a:solidFill>
              </a:rPr>
              <a:t>Vehículo docente: NaCl 0,9% 500 mL, sujeto a compatibilidad/osmolaridad del producto real.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658368" y="5266944"/>
            <a:ext cx="10881360" cy="411480"/>
          </a:xfrm>
          <a:prstGeom prst="roundRect">
            <a:avLst>
              <a:gd name="adj" fmla="val 17778"/>
            </a:avLst>
          </a:prstGeom>
          <a:solidFill>
            <a:srgbClr val="FBEDEC"/>
          </a:solidFill>
          <a:ln w="10160">
            <a:solidFill>
              <a:srgbClr val="E7B8B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41248" y="5385816"/>
            <a:ext cx="10515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C95C55"/>
                </a:solidFill>
              </a:rPr>
              <a:t>Ejercicio académico. El producto, el volumen y la vía final deben validarse antes de prescribir.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48</a:t>
            </a:fld>
            <a:endParaRPr lang="en-US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FORMULACIÓN REAL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Estrategia GSH: secuencia terapéutica, no “más ingredientes”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SECUENCIA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777240" y="1828800"/>
            <a:ext cx="2240280" cy="1143000"/>
          </a:xfrm>
          <a:prstGeom prst="roundRect">
            <a:avLst>
              <a:gd name="adj" fmla="val 8000"/>
            </a:avLst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14400" y="2176272"/>
            <a:ext cx="1965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BOLSA REDOX</a:t>
            </a:r>
            <a:endParaRPr lang="en-US" sz="1300" dirty="0"/>
          </a:p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Vit C + B + Mg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3017520" y="2395728"/>
            <a:ext cx="50292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9" name="Shape 7"/>
          <p:cNvSpPr/>
          <p:nvPr/>
        </p:nvSpPr>
        <p:spPr>
          <a:xfrm>
            <a:off x="3520440" y="1828800"/>
            <a:ext cx="2240280" cy="1143000"/>
          </a:xfrm>
          <a:prstGeom prst="roundRect">
            <a:avLst>
              <a:gd name="adj" fmla="val 8000"/>
            </a:avLst>
          </a:prstGeom>
          <a:solidFill>
            <a:srgbClr val="2D83B3"/>
          </a:solidFill>
          <a:ln w="12700">
            <a:solidFill>
              <a:srgbClr val="2D83B3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657600" y="2176272"/>
            <a:ext cx="1965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LAVADO DE LÍNEA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5760720" y="2395728"/>
            <a:ext cx="50292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6263640" y="1828800"/>
            <a:ext cx="2240280" cy="1143000"/>
          </a:xfrm>
          <a:prstGeom prst="roundRect">
            <a:avLst>
              <a:gd name="adj" fmla="val 8000"/>
            </a:avLst>
          </a:prstGeom>
          <a:solidFill>
            <a:srgbClr val="6A5ACD"/>
          </a:solidFill>
          <a:ln w="12700">
            <a:solidFill>
              <a:srgbClr val="6A5ACD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400800" y="2176272"/>
            <a:ext cx="1965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GSH 500 mg</a:t>
            </a:r>
            <a:endParaRPr lang="en-US" sz="1300" dirty="0"/>
          </a:p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si objetivo antioxidante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8503920" y="2395728"/>
            <a:ext cx="502920" cy="0"/>
          </a:xfrm>
          <a:prstGeom prst="line">
            <a:avLst/>
          </a:prstGeom>
          <a:noFill/>
          <a:ln w="25400">
            <a:solidFill>
              <a:srgbClr val="5677A3"/>
            </a:solidFill>
            <a:prstDash val="solid"/>
            <a:headEnd type="none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9006840" y="1828800"/>
            <a:ext cx="2240280" cy="1143000"/>
          </a:xfrm>
          <a:prstGeom prst="roundRect">
            <a:avLst>
              <a:gd name="adj" fmla="val 8000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144000" y="2176272"/>
            <a:ext cx="1965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MONITORIZAR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914400" y="3794760"/>
            <a:ext cx="475488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914400" y="3794760"/>
            <a:ext cx="64008" cy="132588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1078992" y="3913632"/>
            <a:ext cx="4480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CUANDO TIENE LÓGICA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1078992" y="4233672"/>
            <a:ext cx="448056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Objetivo antioxidante/reductor, producto validado y decisión clínica de separar por estabilidad o control.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6492240" y="3794760"/>
            <a:ext cx="475488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6492240" y="3794760"/>
            <a:ext cx="64008" cy="132588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656832" y="3913632"/>
            <a:ext cx="4480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CUANDO NO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6656832" y="4233672"/>
            <a:ext cx="448056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Si el objetivo es vitamina C farmacológica oxidativa, el material base evita GSH/antioxidantes concomitantes en el mismo día.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Secuencial no significa “segunda opción”: puede ser la forma más racional de mantener objetivos y estabilidad.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49</a:t>
            </a:fld>
            <a:endParaRPr lang="en-US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CASO 1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Caso clínico 1: diseñar una fórmula bioenergética / inmunometabólica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CASO 1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188720"/>
            <a:ext cx="3749040" cy="4114800"/>
          </a:xfrm>
          <a:prstGeom prst="roundRect">
            <a:avLst>
              <a:gd name="adj" fmla="val 1951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188720"/>
            <a:ext cx="64008" cy="4114800"/>
          </a:xfrm>
          <a:prstGeom prst="rect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07592"/>
            <a:ext cx="3474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PACIENTE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27632"/>
            <a:ext cx="3474720" cy="3566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Varón, 42 años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Peso: 78 kg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Fatiga posentrenamiento y alta carga laboral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Sin enfermedad renal/cardiaca conocida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Creatinina 0,9 mg/dL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eGFR &gt;90 mL/min/1,73m²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K 4,2 · Mg 1,8 mg/dL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SV estables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617720" y="1188720"/>
            <a:ext cx="3246120" cy="4114800"/>
          </a:xfrm>
          <a:prstGeom prst="roundRect">
            <a:avLst>
              <a:gd name="adj" fmla="val 2254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617720" y="1188720"/>
            <a:ext cx="64008" cy="411480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782312" y="1307592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OBJETIVOS FISIOLÓGICOS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782312" y="1627632"/>
            <a:ext cx="2971800" cy="3566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1. Coenzimas bioenergéticas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2. Mg-ATP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3. Transporte de ácidos grasos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4. Soporte redox moderado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hay indicación de KCl ni oligoelementos “por costumbre”.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046720" y="1188720"/>
            <a:ext cx="3474720" cy="411480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046720" y="1188720"/>
            <a:ext cx="64008" cy="411480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211312" y="1307592"/>
            <a:ext cx="32004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COMPONENTES CANDIDATOS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211312" y="1627632"/>
            <a:ext cx="3200400" cy="3566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Vitamina C 0,1 g/kg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Complejo B 1 mL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MgSO₄ 1 g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Levocarnitina 1 g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Pregunta: ¿cuántos mL de cada uno y cómo los uniría?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Primero se justifican los componentes; después se calculan.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50</a:t>
            </a:fld>
            <a:endParaRPr lang="en-US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CASO 1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Caso 1: cálculo de dosis → volumen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CÁLCULO</a:t>
            </a:r>
            <a:endParaRPr lang="en-US" sz="900" dirty="0"/>
          </a:p>
        </p:txBody>
      </p:sp>
      <p:graphicFrame>
        <p:nvGraphicFramePr>
          <p:cNvPr id="5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143000"/>
          <a:ext cx="11201400" cy="3246120"/>
        </p:xfrm>
        <a:graphic>
          <a:graphicData uri="http://schemas.openxmlformats.org/drawingml/2006/table">
            <a:tbl>
              <a:tblPr/>
              <a:tblGrid>
                <a:gridCol w="2057400"/>
                <a:gridCol w="2286000"/>
                <a:gridCol w="2468880"/>
                <a:gridCol w="2468880"/>
                <a:gridCol w="1920240"/>
              </a:tblGrid>
              <a:tr h="48463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COMPONENTE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DOSIS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PRESENTACIÓN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OPERACIÓN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mL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48463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Vitamina C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0,1 g/kg × 78 = 7,8 g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500 mg/mL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7.800 ÷ 500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15,6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463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Complejo B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 mL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composición ejemplo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—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1,0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463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MgSO₄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1.000 mg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500 mg/mL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1.000 ÷ 500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2,0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463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Levocarnitina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1.000 mg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200 mg/mL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1.000 ÷ 200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4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5,0</a:t>
                      </a:r>
                      <a:endParaRPr lang="en-US" sz="9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1097280" y="466344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325880" y="481888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Volumen total de activos = 15,6 + 1 + 2 + 5 = 23,6 mL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1188720" y="5440680"/>
            <a:ext cx="97840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15587A"/>
                </a:solidFill>
              </a:rPr>
              <a:t>Si se quiere un VOLUMEN FINAL exacto de 500 mL, debe definirse si se retira volumen del vehículo antes de añadir los activos.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Este detalle diferencia “meter ampollas en una bolsa” de formular una solución final.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51</a:t>
            </a:fld>
            <a:endParaRPr lang="en-US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CASO 1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Caso 1: resolución completa de formulación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RESOLUCIÓN</a:t>
            </a:r>
            <a:endParaRPr lang="en-US" sz="900" dirty="0"/>
          </a:p>
        </p:txBody>
      </p:sp>
      <p:graphicFrame>
        <p:nvGraphicFramePr>
          <p:cNvPr id="5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1051560"/>
          <a:ext cx="10927080" cy="4434840"/>
        </p:xfrm>
        <a:graphic>
          <a:graphicData uri="http://schemas.openxmlformats.org/drawingml/2006/table">
            <a:tbl>
              <a:tblPr/>
              <a:tblGrid>
                <a:gridCol w="2286000"/>
                <a:gridCol w="8641080"/>
              </a:tblGrid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VARIABLE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DECISIÓN DOCENTE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Objetivo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Bioenergético + soporte redox moderado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Vehículo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NaCl 0,9% 500 mL como ejercicio; validar compatibilidad final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Activos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Vit C 7,8 g + B-complex 1 mL + MgSO₄ 1 g + levocarnitina 1 g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Volumen activo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23,6 mL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Unión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Misma bolsa SOLO si compatibilidad del producto específico está validada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GSH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No obligatorio; si se decide por objetivo antioxidante, preferir secuencial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Velocidad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Definir por protocolo/productos y tolerancia; no copiar un tiempo universal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Monitorización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3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SV, acceso venoso, síntomas, tolerancia y documentación</a:t>
                      </a:r>
                      <a:endParaRPr lang="en-US" sz="9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La resolución final incluye también qué NO se administra: no KCl, no Zn/Se sin indicación, no GSH por rutina.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52</a:t>
            </a:fld>
            <a:endParaRPr lang="en-US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CASO 2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Caso clínico 2: vitamina C farmacológica — primero decidir si el paciente es candidato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CASO 2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685800" y="1188720"/>
            <a:ext cx="3840480" cy="4160520"/>
          </a:xfrm>
          <a:prstGeom prst="roundRect">
            <a:avLst>
              <a:gd name="adj" fmla="val 1905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188720"/>
            <a:ext cx="64008" cy="4160520"/>
          </a:xfrm>
          <a:prstGeom prst="rect">
            <a:avLst/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1307592"/>
            <a:ext cx="35661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PACIENTE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50392" y="1627632"/>
            <a:ext cx="3566160" cy="3611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Mujer, 70 kg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Función renal conservada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Sin antecedente de litiasis por oxalato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G6PD normal documentada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Electrolitos sin alteraciones relevantes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Hidratación adecuada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Objetivo docente: protocolo farmacológico de vitamina C.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754880" y="1188720"/>
            <a:ext cx="3154680" cy="4160520"/>
          </a:xfrm>
          <a:prstGeom prst="roundRect">
            <a:avLst>
              <a:gd name="adj" fmla="val 2319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754880" y="1188720"/>
            <a:ext cx="64008" cy="416052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919472" y="1307592"/>
            <a:ext cx="28803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ANTES DE CALCULAR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919472" y="1627632"/>
            <a:ext cx="2880360" cy="3611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G6PD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creatinina/eGFR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litiasis/oxalato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hierro/sobrecarga según contexto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hidratación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acceso venoso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• método de glucosa si aplica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138160" y="1188720"/>
            <a:ext cx="3383280" cy="4160520"/>
          </a:xfrm>
          <a:prstGeom prst="roundRect">
            <a:avLst>
              <a:gd name="adj" fmla="val 2162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138160" y="1188720"/>
            <a:ext cx="64008" cy="4160520"/>
          </a:xfrm>
          <a:prstGeom prst="rect">
            <a:avLst/>
          </a:prstGeom>
          <a:solidFill>
            <a:srgbClr val="F47C20"/>
          </a:solidFill>
          <a:ln w="12700">
            <a:solidFill>
              <a:srgbClr val="F47C2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302752" y="1307592"/>
            <a:ext cx="31089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RANGO DEL EJERCICIO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8302752" y="1627632"/>
            <a:ext cx="3108960" cy="3611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Elegimos 0,5 g/kg para practicar cálculo.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No es una dosis universal ni una indicación aprobada.</a:t>
            </a:r>
            <a:endParaRPr lang="en-US" sz="1050" dirty="0"/>
          </a:p>
          <a:p>
            <a:pPr indent="0" marL="0">
              <a:buNone/>
            </a:pP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La pregunta es: ¿qué volumen de activo produce?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En alta dosis, la evaluación del candidato es parte de la formulación.</a:t>
            </a:r>
            <a:endParaRPr lang="en-US" sz="9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53</a:t>
            </a:fld>
            <a:endParaRPr lang="en-US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CASO 2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Caso 2: cálculo farmacológico por peso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CÁLCULO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1097280" y="123444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325880" y="138988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0,5 g/kg × 70 kg = 35 g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1097280" y="205740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325880" y="221284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35 g = 35.000 mg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1097280" y="2880360"/>
            <a:ext cx="9966960" cy="585216"/>
          </a:xfrm>
          <a:prstGeom prst="roundRect">
            <a:avLst>
              <a:gd name="adj" fmla="val 12500"/>
            </a:avLst>
          </a:prstGeom>
          <a:solidFill>
            <a:srgbClr val="F2F6F9"/>
          </a:solidFill>
          <a:ln w="10160">
            <a:solidFill>
              <a:srgbClr val="CFDAE3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325880" y="3035808"/>
            <a:ext cx="9509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47C20"/>
                </a:solidFill>
              </a:rPr>
              <a:t>35.000 mg ÷ 500 mg/mL = 70 mL de activo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914400" y="3886200"/>
            <a:ext cx="457200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914400" y="3886200"/>
            <a:ext cx="64008" cy="1234440"/>
          </a:xfrm>
          <a:prstGeom prst="rect">
            <a:avLst/>
          </a:prstGeom>
          <a:solidFill>
            <a:srgbClr val="2FA28F"/>
          </a:solidFill>
          <a:ln w="12700">
            <a:solidFill>
              <a:srgbClr val="2FA28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078992" y="4005072"/>
            <a:ext cx="4297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LO QUE YA SABEMOS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1078992" y="4325112"/>
            <a:ext cx="4297680" cy="685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Dosis total: 35 g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Volumen de ascorbato 500 mg/mL: 70 mL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6675120" y="3886200"/>
            <a:ext cx="457200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 w="11430">
            <a:solidFill>
              <a:srgbClr val="D8E1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675120" y="3886200"/>
            <a:ext cx="64008" cy="1234440"/>
          </a:xfrm>
          <a:prstGeom prst="rect">
            <a:avLst/>
          </a:prstGeom>
          <a:solidFill>
            <a:srgbClr val="C95C55"/>
          </a:solidFill>
          <a:ln w="12700">
            <a:solidFill>
              <a:srgbClr val="C95C55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839712" y="4005072"/>
            <a:ext cx="4297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50" b="1" dirty="0">
                <a:solidFill>
                  <a:srgbClr val="15587A"/>
                </a:solidFill>
              </a:rPr>
              <a:t>LO QUE TODAVÍA FALTA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6839712" y="4325112"/>
            <a:ext cx="4297680" cy="685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D3343"/>
                </a:solidFill>
              </a:rPr>
              <a:t>Vehículo · volumen final · osmolaridad · electrolitos · acceso · velocidad · compatibilidad · monitorización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502920" y="5833872"/>
            <a:ext cx="11155680" cy="365760"/>
          </a:xfrm>
          <a:prstGeom prst="roundRect">
            <a:avLst>
              <a:gd name="adj" fmla="val 20000"/>
            </a:avLst>
          </a:prstGeom>
          <a:solidFill>
            <a:srgbClr val="FFF8F1"/>
          </a:solidFill>
          <a:ln w="10160">
            <a:solidFill>
              <a:srgbClr val="F4D5B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85800" y="5934456"/>
            <a:ext cx="1078992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20" b="1" dirty="0">
                <a:solidFill>
                  <a:srgbClr val="F47C20"/>
                </a:solidFill>
              </a:rPr>
              <a:t>El cálculo termina en 70 mL; la prescripción todavía NO está terminada.</a:t>
            </a:r>
            <a:endParaRPr lang="en-US" sz="920" dirty="0"/>
          </a:p>
        </p:txBody>
      </p:sp>
      <p:sp>
        <p:nvSpPr>
          <p:cNvPr id="22" name="Text 20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Presentación de referencia: ascorbic acid injection 500 mg/mL; DailyMed 2026.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54</a:t>
            </a:fld>
            <a:endParaRPr lang="en-US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37744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spc="60" kern="0" dirty="0">
                <a:solidFill>
                  <a:srgbClr val="F47C20"/>
                </a:solidFill>
              </a:rPr>
              <a:t>CASO 2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438912"/>
            <a:ext cx="11064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300" b="1" dirty="0">
                <a:solidFill>
                  <a:srgbClr val="15587A"/>
                </a:solidFill>
              </a:rPr>
              <a:t>Caso 2: resolución redox y cierre de la clase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9509760" y="283464"/>
            <a:ext cx="2148840" cy="320040"/>
          </a:xfrm>
          <a:prstGeom prst="roundRect">
            <a:avLst>
              <a:gd name="adj" fmla="val 34286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509760" y="352044"/>
            <a:ext cx="214884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CIERRE</a:t>
            </a:r>
            <a:endParaRPr lang="en-US" sz="900" dirty="0"/>
          </a:p>
        </p:txBody>
      </p:sp>
      <p:graphicFrame>
        <p:nvGraphicFramePr>
          <p:cNvPr id="5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85800" y="1051560"/>
          <a:ext cx="10789920" cy="4160520"/>
        </p:xfrm>
        <a:graphic>
          <a:graphicData uri="http://schemas.openxmlformats.org/drawingml/2006/table">
            <a:tbl>
              <a:tblPr/>
              <a:tblGrid>
                <a:gridCol w="2331720"/>
                <a:gridCol w="8458200"/>
              </a:tblGrid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VARIABLE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DECISIÓN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587A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Objetivo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Exposición farmacológica de vitamina C dentro de protocolo especializado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Activo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35 g = 70 mL de producto 500 mg/mL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Vehículo / volumen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Definir mediante protocolo validado, osmolaridad, acceso y ficha técnica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Electrolitos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Solo si están justificados y protocolizados; no añadir por costumbre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GSH / antioxidantes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No concomitantes de rutina si el objetivo es oxidativo; considerar sesión distinta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Monitorización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Función renal, tolerancia, acceso, SV y parámetros del protocolo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Mensaje final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1D334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La fórmula correcta no es la que tiene más componentes: es la que tiene una razón para cada componente.</a:t>
                      </a:r>
                      <a:endParaRPr lang="en-US" sz="95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 anchor="mid">
                    <a:lnL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8E1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1143000" y="5440680"/>
            <a:ext cx="9921240" cy="530352"/>
          </a:xfrm>
          <a:prstGeom prst="roundRect">
            <a:avLst>
              <a:gd name="adj" fmla="val 17241"/>
            </a:avLst>
          </a:prstGeom>
          <a:solidFill>
            <a:srgbClr val="15587A"/>
          </a:solidFill>
          <a:ln w="12700">
            <a:solidFill>
              <a:srgbClr val="15587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325880" y="5596128"/>
            <a:ext cx="9555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PACIENTE → OBJETIVO → COMPONENTE → DOSIS → mL → VEHÍCULO → UNIÓN → VELOCIDAD → MONITORIZACIÓN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457200" y="6281928"/>
            <a:ext cx="10789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i="1" dirty="0">
                <a:solidFill>
                  <a:srgbClr val="7A8996"/>
                </a:solidFill>
              </a:rPr>
              <a:t>Uso docente. Validar siempre ficha técnica, compatibilidad, preparación y normativa local antes de uso clínico.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84280" y="6528816"/>
            <a:ext cx="347472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B7D8D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b="0" lang="en-US"/>
              <a:t>55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55</Slides>
  <Notes>55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</vt:vector>
  </TitlesOfParts>
  <Company>PRAXSTETIC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 2 corregida - De la ampolla a la bolsa</dc:title>
  <dc:subject>Módulo 5 - Clase 2 - Formulación de Sueroterapia Inmunológica</dc:subject>
  <dc:creator>OpenAI</dc:creator>
  <cp:lastModifiedBy>OpenAI</cp:lastModifiedBy>
  <cp:revision>1</cp:revision>
  <dcterms:created xsi:type="dcterms:W3CDTF">2026-09-07T23:04:50Z</dcterms:created>
  <dcterms:modified xsi:type="dcterms:W3CDTF">2026-09-07T23:04:50Z</dcterms:modified>
</cp:coreProperties>
</file>